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65" r:id="rId5"/>
    <p:sldId id="264" r:id="rId6"/>
    <p:sldId id="266" r:id="rId7"/>
    <p:sldId id="272" r:id="rId8"/>
    <p:sldId id="273" r:id="rId9"/>
    <p:sldId id="274" r:id="rId10"/>
    <p:sldId id="275" r:id="rId11"/>
    <p:sldId id="270" r:id="rId12"/>
    <p:sldId id="26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600" y="66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21117"/>
            <a:ext cx="1837038" cy="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74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5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6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1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88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4" r:id="rId5"/>
    <p:sldLayoutId id="2147483651" r:id="rId6"/>
    <p:sldLayoutId id="2147483653" r:id="rId7"/>
    <p:sldLayoutId id="2147483655" r:id="rId8"/>
    <p:sldLayoutId id="2147483658" r:id="rId9"/>
    <p:sldLayoutId id="214748365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71332" y="2274838"/>
            <a:ext cx="6678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 DEPARTAMENTAL GESTIÓN Y DESEMPEÑO 2022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77699" y="391129"/>
            <a:ext cx="438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DIRECCIONAMIENTO – PLANEACIÓN </a:t>
            </a:r>
            <a:endParaRPr lang="es-CO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94144" y="4783020"/>
            <a:ext cx="5051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CARLOS ANDRÉS BUSTOS NOVA</a:t>
            </a:r>
          </a:p>
          <a:p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REFERENTE DE PLANEACIÓN</a:t>
            </a:r>
            <a:endParaRPr lang="es-CO" sz="2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6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F58A3B-7F97-012E-A6E9-9A8EE4DD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96" y="1662502"/>
            <a:ext cx="7650477" cy="47382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5BED00-332C-F8DF-12FF-E1B7D8E0AAD5}"/>
              </a:ext>
            </a:extLst>
          </p:cNvPr>
          <p:cNvSpPr txBox="1"/>
          <p:nvPr/>
        </p:nvSpPr>
        <p:spPr>
          <a:xfrm>
            <a:off x="166139" y="67525"/>
            <a:ext cx="4381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3: % Cumplimiento Plan de Acción MIPG</a:t>
            </a:r>
          </a:p>
        </p:txBody>
      </p:sp>
    </p:spTree>
    <p:extLst>
      <p:ext uri="{BB962C8B-B14F-4D97-AF65-F5344CB8AC3E}">
        <p14:creationId xmlns:p14="http://schemas.microsoft.com/office/powerpoint/2010/main" val="394385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46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54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76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59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3C603F-B389-C50F-D4CB-F3777A1A7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34009"/>
              </p:ext>
            </p:extLst>
          </p:nvPr>
        </p:nvGraphicFramePr>
        <p:xfrm>
          <a:off x="883096" y="1753035"/>
          <a:ext cx="7741920" cy="388164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741920">
                  <a:extLst>
                    <a:ext uri="{9D8B030D-6E8A-4147-A177-3AD203B41FA5}">
                      <a16:colId xmlns:a16="http://schemas.microsoft.com/office/drawing/2014/main" val="1634236185"/>
                    </a:ext>
                  </a:extLst>
                </a:gridCol>
              </a:tblGrid>
              <a:tr h="682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3600" spc="-31" dirty="0"/>
                        <a:t>CONTENIDO</a:t>
                      </a:r>
                      <a:endParaRPr lang="es-CO" sz="3600" b="1" spc="-20" dirty="0">
                        <a:solidFill>
                          <a:schemeClr val="bg1"/>
                        </a:solidFill>
                        <a:latin typeface="+mj-lt"/>
                        <a:cs typeface="Calibri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39768"/>
                  </a:ext>
                </a:extLst>
              </a:tr>
              <a:tr h="547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400" b="1" spc="-20" dirty="0">
                          <a:solidFill>
                            <a:srgbClr val="C00000"/>
                          </a:solidFill>
                          <a:latin typeface="+mj-lt"/>
                          <a:cs typeface="Calibri"/>
                        </a:rPr>
                        <a:t>Tema 1: </a:t>
                      </a:r>
                      <a:r>
                        <a:rPr lang="es-ES" sz="2400" b="1" spc="-20" baseline="0" dirty="0">
                          <a:solidFill>
                            <a:srgbClr val="C00000"/>
                          </a:solidFill>
                          <a:latin typeface="+mj-lt"/>
                          <a:cs typeface="Calibri"/>
                        </a:rPr>
                        <a:t> Actividades a Implementar</a:t>
                      </a:r>
                      <a:endParaRPr lang="es-ES" sz="2400" b="1" spc="-20" dirty="0">
                        <a:solidFill>
                          <a:srgbClr val="C00000"/>
                        </a:solidFill>
                        <a:latin typeface="+mj-lt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10447"/>
                  </a:ext>
                </a:extLst>
              </a:tr>
              <a:tr h="547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240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Sub-tema</a:t>
                      </a:r>
                      <a:r>
                        <a:rPr lang="es-ES" sz="2400" b="0" kern="1200" spc="-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1</a:t>
                      </a:r>
                      <a:r>
                        <a:rPr lang="es-CO" sz="2400" b="0" kern="1200" spc="-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: Políticas – Plan de Mejora</a:t>
                      </a:r>
                      <a:endParaRPr lang="es-CO" sz="240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07723"/>
                  </a:ext>
                </a:extLst>
              </a:tr>
              <a:tr h="547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400" b="0" kern="1200" spc="-2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Calibri"/>
                        </a:rPr>
                        <a:t>Tema 2: Resultados índice</a:t>
                      </a:r>
                      <a:r>
                        <a:rPr lang="es-CO" sz="2400" b="0" kern="1200" spc="-2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Calibri"/>
                        </a:rPr>
                        <a:t> desempeño institucional</a:t>
                      </a:r>
                      <a:endParaRPr lang="es-CO" sz="2400" b="0" kern="1200" spc="-2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37711"/>
                  </a:ext>
                </a:extLst>
              </a:tr>
              <a:tr h="547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40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Sub-tema</a:t>
                      </a:r>
                      <a:r>
                        <a:rPr lang="es-CO" sz="2400" b="0" kern="1200" spc="-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1: Comparativo 2019-2020-2021</a:t>
                      </a:r>
                      <a:endParaRPr lang="es-CO" sz="240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155484"/>
                  </a:ext>
                </a:extLst>
              </a:tr>
              <a:tr h="46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400" b="0" kern="1200" spc="-2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Calibri"/>
                        </a:rPr>
                        <a:t>Tema 3: Indicador % de Cumplimiento pla</a:t>
                      </a:r>
                      <a:r>
                        <a:rPr lang="es-CO" sz="2400" b="0" kern="1200" spc="-2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Calibri"/>
                        </a:rPr>
                        <a:t>n de Acción MIPG</a:t>
                      </a:r>
                      <a:endParaRPr lang="es-CO" sz="2400" b="0" kern="1200" spc="-2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766315"/>
                  </a:ext>
                </a:extLst>
              </a:tr>
              <a:tr h="547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400" b="0" kern="1200" spc="-2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Sub-tema</a:t>
                      </a:r>
                      <a:r>
                        <a:rPr lang="es-CO" sz="2400" b="0" kern="1200" spc="-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1: Resultados Seguimiento 2022</a:t>
                      </a:r>
                      <a:endParaRPr lang="es-CO" sz="2400" b="0" kern="1200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03002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7B0F00A-C325-2909-F5DA-7E2E3F344116}"/>
              </a:ext>
            </a:extLst>
          </p:cNvPr>
          <p:cNvSpPr txBox="1"/>
          <p:nvPr/>
        </p:nvSpPr>
        <p:spPr>
          <a:xfrm>
            <a:off x="0" y="186037"/>
            <a:ext cx="6091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DIRECCIONAMIENTO </a:t>
            </a:r>
          </a:p>
          <a:p>
            <a:r>
              <a:rPr lang="es-E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PLANEACIÓN </a:t>
            </a:r>
            <a:endParaRPr lang="es-CO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CF16A67-2502-00C7-5C15-7DF89398C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65189"/>
              </p:ext>
            </p:extLst>
          </p:nvPr>
        </p:nvGraphicFramePr>
        <p:xfrm>
          <a:off x="878136" y="1227226"/>
          <a:ext cx="10793911" cy="55132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6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POLÍTICAS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PLAN DE MEJORA (ACTIVIDAD A IMPLEMENTAR)</a:t>
                      </a:r>
                      <a:endParaRPr lang="es-MX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Defensa Jurídica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Contar con un plan y/o programa de entrenamiento y/o actualización para los abogados que llevan la defensa jurídica. Una de las alternativas es vincular a los miembros de la oficina jurídica o de la oficina de defensa judicial a la Comunidad Jurídica del Conocimiento que es gratis y se pueden realizar solicitudes especificas.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Defensa Jurídica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Contar con un sistema de información o base de datos que contenga el inventario completo de los trámites de cumplimiento y/o pago de sentencias, conciliaciones o laudos.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Fortalecimiento Organizacional y Simplificación de Procesos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Ajustar el manual de funciones de la entidad de acuerdo con el Decreto 815 de 2018.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7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Aprobar las Tablas de Valoración Documental - TVD para organizar el Fondo Documental Acumulado de la entidad.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Tramitar el proceso de convalidación de las Tablas de Valoración Documental -TVD para organizar el Fondo Documental Acumulado de la entidad.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7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Tramitar el proceso de convalidación de las Tablas de Retención Documental de la entidad.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Realizar actividades de prevención de emergencias y de atención de desastres en los sistemas de archivo de soportes físicos de la entidad.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Formalizar los formatos para la producción, recepción y radicación de documentos de la entidad. Desde el sistema de control interno efectuar su verificación.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Generar y controlar a través de un consecutivo único para cada tipo de acto administrativo de la entidad. Desde el sistema de control interno efectuar su verificación.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Desarrollar acciones frente al manejo de los residuos generados en los procesos de gestión documental articulados a la política de gestión ambiental de la entidad.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7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Implementar el Plan de Preservación Digital.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Gestión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Contar con un acto administrativo del Comité de Gestión y Desempeño Institucional que incluya lineamientos para la implementación de la estrategia de Rendición de cuentas.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Gestión Estratégica del Talento Humano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Ajustar el manual de funciones de la entidad de acuerdo con el Decreto 815 de 2018.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Gestión Estratégica del Talento Humano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Fortalecer el conocimiento del talento humano de la entidad desde su propio capital intelectual.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Gestión Estratégica del Talento Humano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Incorporar la inducción y reinducción como actividades de la planeación estratégica del talento humano en la entidad.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81D4D9D-5EC4-D18E-7CBA-4BD8B7C0F4F6}"/>
              </a:ext>
            </a:extLst>
          </p:cNvPr>
          <p:cNvSpPr txBox="1"/>
          <p:nvPr/>
        </p:nvSpPr>
        <p:spPr>
          <a:xfrm>
            <a:off x="0" y="241081"/>
            <a:ext cx="54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1: Actividades a Implementar</a:t>
            </a:r>
          </a:p>
        </p:txBody>
      </p:sp>
    </p:spTree>
    <p:extLst>
      <p:ext uri="{BB962C8B-B14F-4D97-AF65-F5344CB8AC3E}">
        <p14:creationId xmlns:p14="http://schemas.microsoft.com/office/powerpoint/2010/main" val="357347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B831F9-CE3A-E681-0936-BBD5EF556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17288"/>
              </p:ext>
            </p:extLst>
          </p:nvPr>
        </p:nvGraphicFramePr>
        <p:xfrm>
          <a:off x="719325" y="1374546"/>
          <a:ext cx="10629993" cy="532298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5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effectLst/>
                        </a:rPr>
                        <a:t>POLÍTICAS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>
                          <a:effectLst/>
                        </a:rPr>
                        <a:t>PLAN DE MEJORA (ACTIVIDAD A IMPLEMENTAR)</a:t>
                      </a:r>
                      <a:endParaRPr lang="es-MX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Gestión Estratégica del Talento Humano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Incorporar actividades de seguridad y salud en el trabajo dentro de la planeación del talento humano de la entidad.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Integridad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Establecer canales para que los servidores y contratistas de la entidad presenten su declaración de conflictos de interés.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Integridad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Implementar acciones de difusión y seguimiento para garantizar que los altos directivos y contratistas de la entidad presenten en forma oportuna la declaración que los obliga la Ley 2013 de 2019 . Desde el sistema de control interno efectuar su verificación.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Integridad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Implementar acciones de difusión y seguimiento para garantizar la presentación oportuna de la declaración de bienes y rentas de los servidores públicos en los plazos y condiciones de los artículos 13 al 16 de la Ley 190 de 1995 . Desde el sistema de control interno efectuar su verificación.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Integridad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Contar con un acto administrativo del Comité de Gestión y Desempeño Institucional que incluya lineamientos para la implementación de la política de Transparencia y lucha contra la corrupción.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Participación Ciudadana en la Gestión Pública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Formular planes de mejora eficaces que contribuyan a satisfacer las necesidades de los grupos de valor.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Participación Ciudadana en la Gestión Pública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Tener en cuenta las sugerencias, expectativas, quejas, peticiones, reclamos o denuncias por parte de la ciudadanía para llevar a cabo mejoras a los procesos y procedimientos de la entidad. Desde el sistema de control interno efectuar su verificación.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Participación Ciudadana en la Gestión Pública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Desarrollar jornadas de capacitación y/o divulgación a sus servidores y contratistas sobre transparencia y derecho de acceso a la información pública.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Participación Ciudadana en la Gestión Pública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Mejorar la solución de problemas a partir de la implementación de ejercicios de innovación abierta con la participación de los grupos de valor de la entidad.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Participación Ciudadana en la Gestión Pública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Publicar, en la sección "transparencia y acceso a la información pública" de su sitio web o sede electrónica información actualizada sobre la información sobre los grupos étnicos en el territorio.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Participación Ciudadana en la Gestión Pública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Publicar, en la sección "transparencia y acceso a la información pública" de su sitio web o sede electrónica información actualizada sobre el directorio de agremiaciones, asociaciones, entidades del sector, grupos étnicos y otros grupos de interés.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Planeación Institucional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Publicar, en la sección "transparencia y acceso a la información pública" de su sitio web o sede electrónica información actualizada sobre el presupuesto vigente asignado.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Planeación Institucional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Publicar, en la sección "transparencia y acceso a la información pública" de su sitio web o sede electrónica información actualizada sobre el plan estratégico institucional y el plan de acción anual.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25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Planeación Institucional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Publicar, en la sección "transparencia y acceso a la información pública" de su sitio web o sede electrónica información actualizada sobre los proyectos de inversión en ejecución.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7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Racionalización de Trámites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Racionalizar los procesos y procedimientos de la entidad en la medida en que sea posible.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883" marR="7883" marT="788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46D59DF-0DB8-59DC-E328-3D5593827D29}"/>
              </a:ext>
            </a:extLst>
          </p:cNvPr>
          <p:cNvSpPr txBox="1"/>
          <p:nvPr/>
        </p:nvSpPr>
        <p:spPr>
          <a:xfrm>
            <a:off x="0" y="241081"/>
            <a:ext cx="54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Calibri" panose="020F0502020204030204" pitchFamily="34" charset="0"/>
                <a:cs typeface="Calibri" panose="020F0502020204030204" pitchFamily="34" charset="0"/>
              </a:rPr>
              <a:t>TEMA 1: Actividades a Implementar</a:t>
            </a:r>
          </a:p>
        </p:txBody>
      </p:sp>
    </p:spTree>
    <p:extLst>
      <p:ext uri="{BB962C8B-B14F-4D97-AF65-F5344CB8AC3E}">
        <p14:creationId xmlns:p14="http://schemas.microsoft.com/office/powerpoint/2010/main" val="225552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834514-478B-A3B5-D27E-EE4ECE07F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44255"/>
              </p:ext>
            </p:extLst>
          </p:nvPr>
        </p:nvGraphicFramePr>
        <p:xfrm>
          <a:off x="760800" y="1361701"/>
          <a:ext cx="10454047" cy="52820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1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3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POLÍTICAS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PLAN DE MEJORA (ACTIVIDAD A IMPLEMENTAR)</a:t>
                      </a:r>
                      <a:endParaRPr lang="es-MX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Racionalización de Trámites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Tener en cuenta las sugerencias, expectativas, quejas, peticiones, reclamos o denuncias por parte de la ciudadanía para llevar a cabo mejoras a los procesos y procedimientos de la entidad. Desde el sistema de control interno efectuar su verificación.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Seguimiento y Evaluación del Desempeño Institucional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Reorganizar por parte del equipo directivo equipos de trabajo y/o recursos para asegurar los resultados a partir del análisis de los indicadores de la gestión institucional. Desde el sistema de control interno efectuar su verificación.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Incorporar la inducción y reinducción como actividades de la planeación estratégica del talento humano en la entidad.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Incorporar actividades que promuevan la inclusión y la diversidad (personas con discapacidad, jóvenes entre los 18 y 28 años y género) en la planeación del talento humano de la entidad.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4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Incorporar actividades de seguridad y salud en el trabajo dentro de la planeación del talento humano de la entidad.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Incorporar actividades que contribuyan a mantener y mejorar el clima organizacional de la entidad como parte de la planeación del talento humano.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Conocer e implementar diferentes herramientas que permitan a la entidad mejorar el lenguaje con el que se comunica con sus grupos de valor.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4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Permitir que la consulta y radicación de PQRSD esté habilitada para dispositivos móviles.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Implementar un sistema de gestión de PQRSD que permita al ciudadano hacer seguimiento al estado de sus peticiones, quejas, reclamos, solicitudes y denuncias de forma fácil y oportuna.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Implementar otros mecanismos digitales (correo, chat, entre otros) en la entidad, que permitan al ciudadano hacer seguimiento al estado de sus peticiones, quejas, reclamos, solicitudes y denuncias (PQRSD) de forma fácil y oportuna.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Implementar en la entidad programas de cualificación en atención preferente e incluyente a personas con discapacidad visual.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Implementar en la entidad programas de cualificación en atención preferente e incluyente a personas con discapacidad auditiva.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Implementar en la entidad programas de cualificación en atención preferente e incluyente a personas con discapacidad múltiple (ej. Sordo ceguera).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4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Instalar señalización con braille en la entidad.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4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Instalar señalización con imágenes en lengua de señas, en la entidad.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4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Servicio al ciudadano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Instalar señalización con pictogramas en la entidad.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935" marR="8935" marT="893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0266DFA-7B9E-E7CF-49E7-A5D0B1E74E9D}"/>
              </a:ext>
            </a:extLst>
          </p:cNvPr>
          <p:cNvSpPr txBox="1"/>
          <p:nvPr/>
        </p:nvSpPr>
        <p:spPr>
          <a:xfrm>
            <a:off x="0" y="241081"/>
            <a:ext cx="543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1: Actividades a Implementar</a:t>
            </a:r>
          </a:p>
        </p:txBody>
      </p:sp>
    </p:spTree>
    <p:extLst>
      <p:ext uri="{BB962C8B-B14F-4D97-AF65-F5344CB8AC3E}">
        <p14:creationId xmlns:p14="http://schemas.microsoft.com/office/powerpoint/2010/main" val="316522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24443" y="205477"/>
            <a:ext cx="423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endParaRPr lang="es-CO" sz="36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A01ED8-148F-072C-16DB-E979DB0D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532" y="2859826"/>
            <a:ext cx="4054174" cy="26669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C49747-CDEB-8D6B-61A5-675490D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9826"/>
            <a:ext cx="4020671" cy="26669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A61BBD2-2CDB-A681-762C-CE8254C78D4D}"/>
              </a:ext>
            </a:extLst>
          </p:cNvPr>
          <p:cNvSpPr txBox="1"/>
          <p:nvPr/>
        </p:nvSpPr>
        <p:spPr>
          <a:xfrm>
            <a:off x="288215" y="1812398"/>
            <a:ext cx="344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  <a:endParaRPr lang="es-C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72557B-B5B0-6184-322B-1678DCA819F6}"/>
              </a:ext>
            </a:extLst>
          </p:cNvPr>
          <p:cNvSpPr txBox="1"/>
          <p:nvPr/>
        </p:nvSpPr>
        <p:spPr>
          <a:xfrm>
            <a:off x="4453499" y="1813385"/>
            <a:ext cx="344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</a:t>
            </a:r>
            <a:endParaRPr lang="es-C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946B40-42BE-CA49-8D28-CB5E7E94EEB1}"/>
              </a:ext>
            </a:extLst>
          </p:cNvPr>
          <p:cNvSpPr txBox="1"/>
          <p:nvPr/>
        </p:nvSpPr>
        <p:spPr>
          <a:xfrm>
            <a:off x="9170253" y="1813385"/>
            <a:ext cx="218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806065" algn="ctr"/>
                <a:tab pos="5612130" algn="r"/>
              </a:tabLst>
            </a:pPr>
            <a:r>
              <a:rPr lang="es-CO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5C38C8-3B27-D575-6C68-2FA50E168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536" y="2859827"/>
            <a:ext cx="3858464" cy="26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4443" y="205477"/>
            <a:ext cx="423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Calibri" panose="020F0502020204030204" pitchFamily="34" charset="0"/>
                <a:cs typeface="Calibri" panose="020F0502020204030204" pitchFamily="34" charset="0"/>
              </a:rPr>
              <a:t>RANKING DE POLÍTICAS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DA0674-37EB-6B3F-A085-408BE153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271"/>
          <a:stretch/>
        </p:blipFill>
        <p:spPr>
          <a:xfrm>
            <a:off x="401756" y="1389278"/>
            <a:ext cx="11388488" cy="4616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04AD34-7AF6-F473-BDA7-7BA44E07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1" y="4871396"/>
            <a:ext cx="11401425" cy="1543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0CC301-2706-BCC6-3B8C-06625BDC6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61"/>
          <a:stretch/>
        </p:blipFill>
        <p:spPr>
          <a:xfrm>
            <a:off x="388819" y="1850943"/>
            <a:ext cx="11388488" cy="30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2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D0D82606-0ACE-4258-B306-33D7937060E0}" vid="{DE0FA444-D0FB-4DF1-9F09-6CD85FEBF5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1970</TotalTime>
  <Words>1462</Words>
  <Application>Microsoft Office PowerPoint</Application>
  <PresentationFormat>Panorámica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SansSerif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2</dc:creator>
  <cp:lastModifiedBy>Carlos Andrés Bustos Nova</cp:lastModifiedBy>
  <cp:revision>41</cp:revision>
  <dcterms:created xsi:type="dcterms:W3CDTF">2022-04-05T16:21:06Z</dcterms:created>
  <dcterms:modified xsi:type="dcterms:W3CDTF">2024-01-23T22:07:31Z</dcterms:modified>
</cp:coreProperties>
</file>