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69" r:id="rId4"/>
    <p:sldId id="265" r:id="rId5"/>
    <p:sldId id="282" r:id="rId6"/>
    <p:sldId id="284" r:id="rId7"/>
    <p:sldId id="285" r:id="rId8"/>
    <p:sldId id="275" r:id="rId9"/>
    <p:sldId id="286" r:id="rId10"/>
    <p:sldId id="266" r:id="rId11"/>
    <p:sldId id="264" r:id="rId12"/>
    <p:sldId id="279" r:id="rId13"/>
    <p:sldId id="280" r:id="rId14"/>
    <p:sldId id="281" r:id="rId15"/>
    <p:sldId id="273" r:id="rId16"/>
    <p:sldId id="274" r:id="rId17"/>
    <p:sldId id="276" r:id="rId18"/>
    <p:sldId id="278" r:id="rId19"/>
    <p:sldId id="277" r:id="rId20"/>
    <p:sldId id="270" r:id="rId21"/>
    <p:sldId id="268" r:id="rId2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757"/>
    <a:srgbClr val="FF8529"/>
    <a:srgbClr val="B88C00"/>
    <a:srgbClr val="3F7FFF"/>
    <a:srgbClr val="FFD44B"/>
    <a:srgbClr val="1160FF"/>
    <a:srgbClr val="9C5BCD"/>
    <a:srgbClr val="7A34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50" autoAdjust="0"/>
    <p:restoredTop sz="94660" autoAdjust="0"/>
  </p:normalViewPr>
  <p:slideViewPr>
    <p:cSldViewPr snapToGrid="0">
      <p:cViewPr varScale="1">
        <p:scale>
          <a:sx n="69" d="100"/>
          <a:sy n="69" d="100"/>
        </p:scale>
        <p:origin x="600" y="78"/>
      </p:cViewPr>
      <p:guideLst/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721117"/>
            <a:ext cx="1837038" cy="85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54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50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86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7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74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58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62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64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92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1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2888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0" r:id="rId4"/>
    <p:sldLayoutId id="2147483654" r:id="rId5"/>
    <p:sldLayoutId id="2147483651" r:id="rId6"/>
    <p:sldLayoutId id="2147483653" r:id="rId7"/>
    <p:sldLayoutId id="2147483655" r:id="rId8"/>
    <p:sldLayoutId id="2147483658" r:id="rId9"/>
    <p:sldLayoutId id="214748365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554460" y="2666045"/>
            <a:ext cx="6678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COMITÉ DEPARTAMENTAL GESTIÓN Y DESEMPEÑO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777699" y="391129"/>
            <a:ext cx="4389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DIRECCIONAMIENTO – PLANEACIÓN </a:t>
            </a:r>
            <a:endParaRPr lang="es-CO" sz="24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794144" y="4783020"/>
            <a:ext cx="5051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CARLOS ANDRÉS BUSTOS NOVA</a:t>
            </a:r>
          </a:p>
          <a:p>
            <a:r>
              <a:rPr lang="es-ES" sz="24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REFERENTE DE PLANEACIÓN</a:t>
            </a:r>
            <a:endParaRPr lang="es-CO" sz="24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161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46D59DF-0DB8-59DC-E328-3D5593827D29}"/>
              </a:ext>
            </a:extLst>
          </p:cNvPr>
          <p:cNvSpPr txBox="1"/>
          <p:nvPr/>
        </p:nvSpPr>
        <p:spPr>
          <a:xfrm>
            <a:off x="0" y="241081"/>
            <a:ext cx="5430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Calibri" panose="020F0502020204030204" pitchFamily="34" charset="0"/>
                <a:cs typeface="Calibri" panose="020F0502020204030204" pitchFamily="34" charset="0"/>
              </a:rPr>
              <a:t>TEMA 2: Actividades a Implementar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672557B-B5B0-6184-322B-1678DCA819F6}"/>
              </a:ext>
            </a:extLst>
          </p:cNvPr>
          <p:cNvSpPr txBox="1"/>
          <p:nvPr/>
        </p:nvSpPr>
        <p:spPr>
          <a:xfrm>
            <a:off x="1294126" y="1210615"/>
            <a:ext cx="2479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806065" algn="ctr"/>
                <a:tab pos="5612130" algn="r"/>
              </a:tabLst>
            </a:pPr>
            <a:r>
              <a:rPr lang="es-CO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FEBRERO</a:t>
            </a:r>
            <a:endParaRPr lang="es-CO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22" y="1765105"/>
            <a:ext cx="11218726" cy="408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25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81D4D9D-5EC4-D18E-7CBA-4BD8B7C0F4F6}"/>
              </a:ext>
            </a:extLst>
          </p:cNvPr>
          <p:cNvSpPr txBox="1"/>
          <p:nvPr/>
        </p:nvSpPr>
        <p:spPr>
          <a:xfrm>
            <a:off x="0" y="241081"/>
            <a:ext cx="5430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TEMA 2: Actividades a Implementar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11" y="2009790"/>
            <a:ext cx="11972164" cy="206872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672557B-B5B0-6184-322B-1678DCA819F6}"/>
              </a:ext>
            </a:extLst>
          </p:cNvPr>
          <p:cNvSpPr txBox="1"/>
          <p:nvPr/>
        </p:nvSpPr>
        <p:spPr>
          <a:xfrm>
            <a:off x="1294126" y="1210615"/>
            <a:ext cx="2479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806065" algn="ctr"/>
                <a:tab pos="5612130" algn="r"/>
              </a:tabLst>
            </a:pPr>
            <a:r>
              <a:rPr lang="es-CO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MARZO</a:t>
            </a:r>
            <a:endParaRPr lang="es-CO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476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672557B-B5B0-6184-322B-1678DCA819F6}"/>
              </a:ext>
            </a:extLst>
          </p:cNvPr>
          <p:cNvSpPr txBox="1"/>
          <p:nvPr/>
        </p:nvSpPr>
        <p:spPr>
          <a:xfrm>
            <a:off x="1294126" y="1210615"/>
            <a:ext cx="2479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806065" algn="ctr"/>
                <a:tab pos="5612130" algn="r"/>
              </a:tabLst>
            </a:pPr>
            <a:r>
              <a:rPr lang="es-CO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ABRIL</a:t>
            </a:r>
            <a:endParaRPr lang="es-CO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81D4D9D-5EC4-D18E-7CBA-4BD8B7C0F4F6}"/>
              </a:ext>
            </a:extLst>
          </p:cNvPr>
          <p:cNvSpPr txBox="1"/>
          <p:nvPr/>
        </p:nvSpPr>
        <p:spPr>
          <a:xfrm>
            <a:off x="0" y="241081"/>
            <a:ext cx="5430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TEMA 2: Actividades a Implementar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94" y="1795389"/>
            <a:ext cx="11958521" cy="392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77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81D4D9D-5EC4-D18E-7CBA-4BD8B7C0F4F6}"/>
              </a:ext>
            </a:extLst>
          </p:cNvPr>
          <p:cNvSpPr txBox="1"/>
          <p:nvPr/>
        </p:nvSpPr>
        <p:spPr>
          <a:xfrm>
            <a:off x="0" y="241081"/>
            <a:ext cx="5430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Calibri" panose="020F0502020204030204" pitchFamily="34" charset="0"/>
                <a:cs typeface="Calibri" panose="020F0502020204030204" pitchFamily="34" charset="0"/>
              </a:rPr>
              <a:t>TEMA 2: Actividades a Implementar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672557B-B5B0-6184-322B-1678DCA819F6}"/>
              </a:ext>
            </a:extLst>
          </p:cNvPr>
          <p:cNvSpPr txBox="1"/>
          <p:nvPr/>
        </p:nvSpPr>
        <p:spPr>
          <a:xfrm>
            <a:off x="1294126" y="1210615"/>
            <a:ext cx="2479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806065" algn="ctr"/>
                <a:tab pos="5612130" algn="r"/>
              </a:tabLst>
            </a:pPr>
            <a:r>
              <a:rPr lang="es-CO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MAYO</a:t>
            </a:r>
            <a:endParaRPr lang="es-CO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795390"/>
            <a:ext cx="11538800" cy="419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6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81D4D9D-5EC4-D18E-7CBA-4BD8B7C0F4F6}"/>
              </a:ext>
            </a:extLst>
          </p:cNvPr>
          <p:cNvSpPr txBox="1"/>
          <p:nvPr/>
        </p:nvSpPr>
        <p:spPr>
          <a:xfrm>
            <a:off x="0" y="241081"/>
            <a:ext cx="5430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TEMA 2: Actividades a Implementar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672557B-B5B0-6184-322B-1678DCA819F6}"/>
              </a:ext>
            </a:extLst>
          </p:cNvPr>
          <p:cNvSpPr txBox="1"/>
          <p:nvPr/>
        </p:nvSpPr>
        <p:spPr>
          <a:xfrm>
            <a:off x="1294126" y="1210615"/>
            <a:ext cx="2479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806065" algn="ctr"/>
                <a:tab pos="5612130" algn="r"/>
              </a:tabLst>
            </a:pPr>
            <a:r>
              <a:rPr lang="es-CO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JUNIO</a:t>
            </a:r>
            <a:endParaRPr lang="es-CO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951" y="1703466"/>
            <a:ext cx="11218726" cy="515453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32895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224443" y="205477"/>
            <a:ext cx="4234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</a:t>
            </a:r>
            <a:endParaRPr lang="es-CO" sz="36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DA01ED8-148F-072C-16DB-E979DB0D5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74" y="2859826"/>
            <a:ext cx="4054174" cy="266691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672557B-B5B0-6184-322B-1678DCA819F6}"/>
              </a:ext>
            </a:extLst>
          </p:cNvPr>
          <p:cNvSpPr txBox="1"/>
          <p:nvPr/>
        </p:nvSpPr>
        <p:spPr>
          <a:xfrm>
            <a:off x="394241" y="1172449"/>
            <a:ext cx="3444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806065" algn="ctr"/>
                <a:tab pos="5612130" algn="r"/>
              </a:tabLst>
            </a:pPr>
            <a:r>
              <a:rPr lang="es-CO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2020</a:t>
            </a:r>
            <a:endParaRPr lang="es-CO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4946B40-42BE-CA49-8D28-CB5E7E94EEB1}"/>
              </a:ext>
            </a:extLst>
          </p:cNvPr>
          <p:cNvSpPr txBox="1"/>
          <p:nvPr/>
        </p:nvSpPr>
        <p:spPr>
          <a:xfrm>
            <a:off x="5110995" y="1172449"/>
            <a:ext cx="218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806065" algn="ctr"/>
                <a:tab pos="5612130" algn="r"/>
              </a:tabLst>
            </a:pPr>
            <a:r>
              <a:rPr lang="es-CO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65C38C8-3B27-D575-6C68-2FA50E168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278" y="2859827"/>
            <a:ext cx="3858464" cy="266691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672557B-B5B0-6184-322B-1678DCA819F6}"/>
              </a:ext>
            </a:extLst>
          </p:cNvPr>
          <p:cNvSpPr txBox="1"/>
          <p:nvPr/>
        </p:nvSpPr>
        <p:spPr>
          <a:xfrm>
            <a:off x="1362101" y="1954410"/>
            <a:ext cx="1508519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>
              <a:tabLst>
                <a:tab pos="2806065" algn="ctr"/>
                <a:tab pos="5612130" algn="r"/>
              </a:tabLst>
            </a:pPr>
            <a:r>
              <a:rPr lang="es-CO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85,5</a:t>
            </a:r>
            <a:endParaRPr lang="es-CO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4946B40-42BE-CA49-8D28-CB5E7E94EEB1}"/>
              </a:ext>
            </a:extLst>
          </p:cNvPr>
          <p:cNvSpPr txBox="1"/>
          <p:nvPr/>
        </p:nvSpPr>
        <p:spPr>
          <a:xfrm>
            <a:off x="5449309" y="1970203"/>
            <a:ext cx="15084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>
              <a:tabLst>
                <a:tab pos="2806065" algn="ctr"/>
                <a:tab pos="5612130" algn="r"/>
              </a:tabLst>
            </a:pPr>
            <a:r>
              <a:rPr lang="es-CO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88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4946B40-42BE-CA49-8D28-CB5E7E94EEB1}"/>
              </a:ext>
            </a:extLst>
          </p:cNvPr>
          <p:cNvSpPr txBox="1"/>
          <p:nvPr/>
        </p:nvSpPr>
        <p:spPr>
          <a:xfrm>
            <a:off x="9100289" y="1172448"/>
            <a:ext cx="218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806065" algn="ctr"/>
                <a:tab pos="5612130" algn="r"/>
              </a:tabLst>
            </a:pPr>
            <a:r>
              <a:rPr lang="es-CO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2022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4946B40-42BE-CA49-8D28-CB5E7E94EEB1}"/>
              </a:ext>
            </a:extLst>
          </p:cNvPr>
          <p:cNvSpPr txBox="1"/>
          <p:nvPr/>
        </p:nvSpPr>
        <p:spPr>
          <a:xfrm>
            <a:off x="9438603" y="1942034"/>
            <a:ext cx="15084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>
              <a:tabLst>
                <a:tab pos="2806065" algn="ctr"/>
                <a:tab pos="5612130" algn="r"/>
              </a:tabLst>
            </a:pPr>
            <a:r>
              <a:rPr lang="es-CO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90</a:t>
            </a:r>
            <a:endParaRPr lang="es-CO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672557B-B5B0-6184-322B-1678DCA819F6}"/>
              </a:ext>
            </a:extLst>
          </p:cNvPr>
          <p:cNvSpPr txBox="1"/>
          <p:nvPr/>
        </p:nvSpPr>
        <p:spPr>
          <a:xfrm>
            <a:off x="0" y="2063117"/>
            <a:ext cx="914401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>
              <a:tabLst>
                <a:tab pos="2806065" algn="ctr"/>
                <a:tab pos="5612130" algn="r"/>
              </a:tabLst>
            </a:pPr>
            <a:r>
              <a:rPr lang="es-CO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META</a:t>
            </a:r>
            <a:endParaRPr lang="es-CO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572" y="2859826"/>
            <a:ext cx="3828943" cy="26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90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011" y="711233"/>
            <a:ext cx="9542990" cy="574762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15897" y="0"/>
            <a:ext cx="4234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000" dirty="0">
                <a:latin typeface="Calibri" panose="020F0502020204030204" pitchFamily="34" charset="0"/>
                <a:cs typeface="Calibri" panose="020F0502020204030204" pitchFamily="34" charset="0"/>
              </a:rPr>
              <a:t>RESULTADO DIMENSIONES MIPG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r="57590"/>
          <a:stretch/>
        </p:blipFill>
        <p:spPr>
          <a:xfrm>
            <a:off x="0" y="1473216"/>
            <a:ext cx="2772229" cy="381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92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43326" y="203200"/>
            <a:ext cx="4234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latin typeface="Calibri" panose="020F0502020204030204" pitchFamily="34" charset="0"/>
                <a:cs typeface="Calibri" panose="020F0502020204030204" pitchFamily="34" charset="0"/>
              </a:rPr>
              <a:t>RESULTADO POLÍTICAS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2624"/>
          <a:stretch/>
        </p:blipFill>
        <p:spPr>
          <a:xfrm>
            <a:off x="0" y="1153934"/>
            <a:ext cx="12192000" cy="555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90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2967"/>
          <a:stretch/>
        </p:blipFill>
        <p:spPr>
          <a:xfrm>
            <a:off x="0" y="1041339"/>
            <a:ext cx="12157549" cy="565836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3326" y="203200"/>
            <a:ext cx="4234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latin typeface="Calibri" panose="020F0502020204030204" pitchFamily="34" charset="0"/>
                <a:cs typeface="Calibri" panose="020F0502020204030204" pitchFamily="34" charset="0"/>
              </a:rPr>
              <a:t>RESULTADO POLÍTICAS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" b="95318" l="5750" r="93875">
                        <a14:backgroundMark x1="62000" y1="74532" x2="62000" y2="74532"/>
                        <a14:backgroundMark x1="74000" y1="64607" x2="37250" y2="83708"/>
                        <a14:backgroundMark x1="76875" y1="60300" x2="60750" y2="80150"/>
                        <a14:backgroundMark x1="63125" y1="65543" x2="63125" y2="65543"/>
                        <a14:backgroundMark x1="48625" y1="73408" x2="48625" y2="73408"/>
                        <a14:backgroundMark x1="46375" y1="74345" x2="46375" y2="743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23777" y="2734653"/>
            <a:ext cx="2968223" cy="198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52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6019"/>
            <a:ext cx="12192000" cy="562419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3326" y="203200"/>
            <a:ext cx="4234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latin typeface="Calibri" panose="020F0502020204030204" pitchFamily="34" charset="0"/>
                <a:cs typeface="Calibri" panose="020F0502020204030204" pitchFamily="34" charset="0"/>
              </a:rPr>
              <a:t>RESULTADO POLÍTICAS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r="17692"/>
          <a:stretch/>
        </p:blipFill>
        <p:spPr>
          <a:xfrm>
            <a:off x="9627995" y="2842322"/>
            <a:ext cx="2148110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61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766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461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548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595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A3C603F-B389-C50F-D4CB-F3777A1A75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953609"/>
              </p:ext>
            </p:extLst>
          </p:nvPr>
        </p:nvGraphicFramePr>
        <p:xfrm>
          <a:off x="1556864" y="1300648"/>
          <a:ext cx="9073036" cy="451440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9073036">
                  <a:extLst>
                    <a:ext uri="{9D8B030D-6E8A-4147-A177-3AD203B41FA5}">
                      <a16:colId xmlns:a16="http://schemas.microsoft.com/office/drawing/2014/main" val="1634236185"/>
                    </a:ext>
                  </a:extLst>
                </a:gridCol>
              </a:tblGrid>
              <a:tr h="6825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3600" spc="-31" dirty="0"/>
                        <a:t>CONTENIDO</a:t>
                      </a:r>
                      <a:endParaRPr lang="es-CO" sz="3600" b="1" spc="-2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839768"/>
                  </a:ext>
                </a:extLst>
              </a:tr>
              <a:tr h="5474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400" b="1" spc="-20" dirty="0">
                          <a:solidFill>
                            <a:srgbClr val="C00000"/>
                          </a:solidFill>
                          <a:latin typeface="+mj-lt"/>
                          <a:cs typeface="Calibri"/>
                        </a:rPr>
                        <a:t>Tema 1: </a:t>
                      </a:r>
                      <a:r>
                        <a:rPr lang="es-ES" sz="2400" b="1" spc="-20" baseline="0" dirty="0">
                          <a:solidFill>
                            <a:srgbClr val="C00000"/>
                          </a:solidFill>
                          <a:latin typeface="+mj-lt"/>
                          <a:cs typeface="Calibri"/>
                        </a:rPr>
                        <a:t> CONTEXTO Y RESULTADOS</a:t>
                      </a:r>
                      <a:endParaRPr lang="es-ES" sz="2400" b="1" spc="-20" dirty="0">
                        <a:solidFill>
                          <a:srgbClr val="C00000"/>
                        </a:solidFill>
                        <a:latin typeface="+mj-lt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910447"/>
                  </a:ext>
                </a:extLst>
              </a:tr>
              <a:tr h="547405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2400" b="0" kern="1200" spc="-2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Sub-tema</a:t>
                      </a:r>
                      <a:r>
                        <a:rPr lang="es-CO" sz="2400" b="0" kern="1200" spc="-2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 1: Contexto 612 y MIPG</a:t>
                      </a:r>
                      <a:endParaRPr lang="es-CO" sz="2400" b="0" kern="1200" spc="-2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777088"/>
                  </a:ext>
                </a:extLst>
              </a:tr>
              <a:tr h="547405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2400" b="0" kern="1200" spc="-2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Sub-tema</a:t>
                      </a:r>
                      <a:r>
                        <a:rPr lang="es-CO" sz="2400" b="0" kern="1200" spc="-2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 2: Resultados Seguimiento MIPG 2023</a:t>
                      </a:r>
                      <a:endParaRPr lang="es-CO" sz="2400" b="0" kern="1200" spc="-2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207723"/>
                  </a:ext>
                </a:extLst>
              </a:tr>
              <a:tr h="547405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400" b="0" kern="1200" spc="-2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Sub-tema</a:t>
                      </a:r>
                      <a:r>
                        <a:rPr lang="es-ES" sz="2400" b="0" kern="1200" spc="-2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 3</a:t>
                      </a:r>
                      <a:r>
                        <a:rPr lang="es-CO" sz="2400" b="0" kern="1200" spc="-2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: Plan de Mejora 2023</a:t>
                      </a:r>
                      <a:endParaRPr lang="es-CO" sz="2400" b="0" kern="1200" spc="-2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065891"/>
                  </a:ext>
                </a:extLst>
              </a:tr>
              <a:tr h="5474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2400" b="0" kern="1200" spc="-2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Calibri"/>
                        </a:rPr>
                        <a:t>Tema 2: RESULTADOS FURAG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537711"/>
                  </a:ext>
                </a:extLst>
              </a:tr>
              <a:tr h="547405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2400" b="0" kern="1200" spc="-2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Sub-tema</a:t>
                      </a:r>
                      <a:r>
                        <a:rPr lang="es-CO" sz="2400" b="0" kern="1200" spc="-2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 1: Comparativo 2019-2020-2021-2022</a:t>
                      </a:r>
                      <a:endParaRPr lang="es-CO" sz="2400" b="0" kern="1200" spc="-2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155484"/>
                  </a:ext>
                </a:extLst>
              </a:tr>
              <a:tr h="547405">
                <a:tc>
                  <a:txBody>
                    <a:bodyPr/>
                    <a:lstStyle/>
                    <a:p>
                      <a:pPr marL="0" marR="0" lvl="1" indent="47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2400" b="0" kern="1200" spc="-2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Calibri"/>
                        </a:rPr>
                        <a:t>Tema 3: CIERRE 2023 Y PROYECCIÓN 2024 PLANES DECRETO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08284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7B0F00A-C325-2909-F5DA-7E2E3F344116}"/>
              </a:ext>
            </a:extLst>
          </p:cNvPr>
          <p:cNvSpPr txBox="1"/>
          <p:nvPr/>
        </p:nvSpPr>
        <p:spPr>
          <a:xfrm>
            <a:off x="0" y="186037"/>
            <a:ext cx="60918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DIRECCIONAMIENTO </a:t>
            </a:r>
          </a:p>
          <a:p>
            <a:r>
              <a:rPr lang="es-ES" sz="2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PLANEACIÓN </a:t>
            </a:r>
            <a:endParaRPr lang="es-CO" sz="2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396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F7B0F00A-C325-2909-F5DA-7E2E3F344116}"/>
              </a:ext>
            </a:extLst>
          </p:cNvPr>
          <p:cNvSpPr txBox="1"/>
          <p:nvPr/>
        </p:nvSpPr>
        <p:spPr>
          <a:xfrm>
            <a:off x="0" y="253414"/>
            <a:ext cx="4446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COMITÉ GESTIÓN Y DESEMPEÑO</a:t>
            </a:r>
            <a:endParaRPr lang="es-CO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7B0F00A-C325-2909-F5DA-7E2E3F344116}"/>
              </a:ext>
            </a:extLst>
          </p:cNvPr>
          <p:cNvSpPr txBox="1"/>
          <p:nvPr/>
        </p:nvSpPr>
        <p:spPr>
          <a:xfrm>
            <a:off x="644893" y="1389195"/>
            <a:ext cx="4446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¿QUÉ ES EL DECRETO 612?</a:t>
            </a:r>
            <a:endParaRPr lang="es-CO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7B0F00A-C325-2909-F5DA-7E2E3F344116}"/>
              </a:ext>
            </a:extLst>
          </p:cNvPr>
          <p:cNvSpPr txBox="1"/>
          <p:nvPr/>
        </p:nvSpPr>
        <p:spPr>
          <a:xfrm>
            <a:off x="644893" y="3516378"/>
            <a:ext cx="97600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¿QUÉ ES EL MODELO INTEGRADO DE GESTIÓN Y DESEMPEÑO - MIPG?</a:t>
            </a:r>
            <a:endParaRPr lang="es-CO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2467274" y="2037287"/>
            <a:ext cx="8361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202124"/>
                </a:solidFill>
                <a:latin typeface="Google Sans"/>
              </a:rPr>
              <a:t>Por el cual </a:t>
            </a:r>
            <a:r>
              <a:rPr lang="es-MX" dirty="0">
                <a:solidFill>
                  <a:srgbClr val="040C28"/>
                </a:solidFill>
                <a:latin typeface="Google Sans"/>
              </a:rPr>
              <a:t>se fijan directrices para la integración de los planes institucionales y estratégicos al Plan de Acción por parte de las entidades del Estado</a:t>
            </a:r>
            <a:endParaRPr lang="es-CO" dirty="0"/>
          </a:p>
        </p:txBody>
      </p:sp>
      <p:sp>
        <p:nvSpPr>
          <p:cNvPr id="31" name="Rectángulo 30"/>
          <p:cNvSpPr/>
          <p:nvPr/>
        </p:nvSpPr>
        <p:spPr>
          <a:xfrm>
            <a:off x="2467273" y="4278369"/>
            <a:ext cx="83611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Es un marco de referencia para la gestión y el desempeño de las entidades públicas, de tal manera, que puedan generar valor público, a través de la resolución de las necesidades de los ciudadanos. </a:t>
            </a:r>
          </a:p>
          <a:p>
            <a:endParaRPr lang="es-MX" dirty="0"/>
          </a:p>
          <a:p>
            <a:r>
              <a:rPr lang="es-MX" dirty="0"/>
              <a:t>Comprende:</a:t>
            </a:r>
          </a:p>
          <a:p>
            <a:r>
              <a:rPr lang="es-MX" dirty="0"/>
              <a:t>	Siete (7) dimensiones </a:t>
            </a:r>
          </a:p>
          <a:p>
            <a:r>
              <a:rPr lang="es-MX" dirty="0"/>
              <a:t>		Diecinueve (19) Políticas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98373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F7B0F00A-C325-2909-F5DA-7E2E3F344116}"/>
              </a:ext>
            </a:extLst>
          </p:cNvPr>
          <p:cNvSpPr txBox="1"/>
          <p:nvPr/>
        </p:nvSpPr>
        <p:spPr>
          <a:xfrm>
            <a:off x="0" y="186037"/>
            <a:ext cx="6091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DECRETO 612</a:t>
            </a:r>
            <a:endParaRPr lang="es-CO" sz="2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821" y="1442531"/>
            <a:ext cx="4510456" cy="4139394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21" y="1442531"/>
            <a:ext cx="4498099" cy="413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50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F7B0F00A-C325-2909-F5DA-7E2E3F344116}"/>
              </a:ext>
            </a:extLst>
          </p:cNvPr>
          <p:cNvSpPr txBox="1"/>
          <p:nvPr/>
        </p:nvSpPr>
        <p:spPr>
          <a:xfrm>
            <a:off x="38444" y="85893"/>
            <a:ext cx="34529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MODELO INTEGRADO DE GESTIÓON Y DESEMPEÑO</a:t>
            </a:r>
            <a:endParaRPr lang="es-CO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11875BC-D5AC-327C-18E0-22D09C84C6F6}"/>
              </a:ext>
            </a:extLst>
          </p:cNvPr>
          <p:cNvSpPr txBox="1"/>
          <p:nvPr/>
        </p:nvSpPr>
        <p:spPr>
          <a:xfrm>
            <a:off x="360220" y="1085698"/>
            <a:ext cx="1468580" cy="6480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>
            <a:defPPr>
              <a:defRPr lang="es-CO"/>
            </a:defPPr>
            <a:lvl1pPr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defRPr sz="1100">
                <a:solidFill>
                  <a:schemeClr val="dk1"/>
                </a:solidFill>
              </a:defRPr>
            </a:lvl2pPr>
            <a:lvl3pPr indent="0">
              <a:defRPr sz="1100">
                <a:solidFill>
                  <a:schemeClr val="dk1"/>
                </a:solidFill>
              </a:defRPr>
            </a:lvl3pPr>
            <a:lvl4pPr indent="0">
              <a:defRPr sz="1100">
                <a:solidFill>
                  <a:schemeClr val="dk1"/>
                </a:solidFill>
              </a:defRPr>
            </a:lvl4pPr>
            <a:lvl5pPr indent="0">
              <a:defRPr sz="1100">
                <a:solidFill>
                  <a:schemeClr val="dk1"/>
                </a:solidFill>
              </a:defRPr>
            </a:lvl5pPr>
            <a:lvl6pPr indent="0">
              <a:defRPr sz="1100">
                <a:solidFill>
                  <a:schemeClr val="dk1"/>
                </a:solidFill>
              </a:defRPr>
            </a:lvl6pPr>
            <a:lvl7pPr indent="0">
              <a:defRPr sz="1100">
                <a:solidFill>
                  <a:schemeClr val="dk1"/>
                </a:solidFill>
              </a:defRPr>
            </a:lvl7pPr>
            <a:lvl8pPr indent="0">
              <a:defRPr sz="1100">
                <a:solidFill>
                  <a:schemeClr val="dk1"/>
                </a:solidFill>
              </a:defRPr>
            </a:lvl8pPr>
            <a:lvl9pPr indent="0">
              <a:defRPr sz="1100">
                <a:solidFill>
                  <a:schemeClr val="dk1"/>
                </a:solidFill>
              </a:defRPr>
            </a:lvl9pPr>
          </a:lstStyle>
          <a:p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TALENTO HUMANO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ED61CB-14EC-4B22-CCB0-339E0B2EE08F}"/>
              </a:ext>
            </a:extLst>
          </p:cNvPr>
          <p:cNvSpPr txBox="1"/>
          <p:nvPr/>
        </p:nvSpPr>
        <p:spPr>
          <a:xfrm>
            <a:off x="6179126" y="1085698"/>
            <a:ext cx="3276000" cy="6480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63500">
              <a:srgbClr val="70AD47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txBody>
          <a:bodyPr spcFirstLastPara="0" vert="horz" wrap="square" lIns="19050" tIns="19050" rIns="19050" bIns="19050" numCol="1" spcCol="1270" anchor="ctr" anchorCtr="0">
            <a:noAutofit/>
          </a:bodyPr>
          <a:lstStyle>
            <a:defPPr>
              <a:defRPr lang="es-CO"/>
            </a:defPPr>
            <a:lvl1pPr marR="0" lvl="0" indent="0" algn="ctr" defTabSz="222250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defRPr sz="1100">
                <a:solidFill>
                  <a:schemeClr val="dk1"/>
                </a:solidFill>
              </a:defRPr>
            </a:lvl2pPr>
            <a:lvl3pPr indent="0">
              <a:defRPr sz="1100">
                <a:solidFill>
                  <a:schemeClr val="dk1"/>
                </a:solidFill>
              </a:defRPr>
            </a:lvl3pPr>
            <a:lvl4pPr indent="0">
              <a:defRPr sz="1100">
                <a:solidFill>
                  <a:schemeClr val="dk1"/>
                </a:solidFill>
              </a:defRPr>
            </a:lvl4pPr>
            <a:lvl5pPr indent="0">
              <a:defRPr sz="1100">
                <a:solidFill>
                  <a:schemeClr val="dk1"/>
                </a:solidFill>
              </a:defRPr>
            </a:lvl5pPr>
            <a:lvl6pPr indent="0">
              <a:defRPr sz="1100">
                <a:solidFill>
                  <a:schemeClr val="dk1"/>
                </a:solidFill>
              </a:defRPr>
            </a:lvl6pPr>
            <a:lvl7pPr indent="0">
              <a:defRPr sz="1100">
                <a:solidFill>
                  <a:schemeClr val="dk1"/>
                </a:solidFill>
              </a:defRPr>
            </a:lvl7pPr>
            <a:lvl8pPr indent="0">
              <a:defRPr sz="1100">
                <a:solidFill>
                  <a:schemeClr val="dk1"/>
                </a:solidFill>
              </a:defRPr>
            </a:lvl8pPr>
            <a:lvl9pPr indent="0">
              <a:defRPr sz="1100">
                <a:solidFill>
                  <a:schemeClr val="dk1"/>
                </a:solidFill>
              </a:defRPr>
            </a:lvl9pPr>
          </a:lstStyle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GESTIÓN CON VALORES PARA RESULTADOS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6B4490B-DBB3-9045-01CA-F2F5481E22CE}"/>
              </a:ext>
            </a:extLst>
          </p:cNvPr>
          <p:cNvSpPr txBox="1"/>
          <p:nvPr/>
        </p:nvSpPr>
        <p:spPr>
          <a:xfrm>
            <a:off x="738097" y="4779106"/>
            <a:ext cx="1987436" cy="684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glow rad="63500">
              <a:srgbClr val="70AD47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txBody>
          <a:bodyPr spcFirstLastPara="0" vert="horz" wrap="square" lIns="19050" tIns="19050" rIns="19050" bIns="19050" numCol="1" spcCol="1270" anchor="ctr" anchorCtr="0">
            <a:noAutofit/>
          </a:bodyPr>
          <a:lstStyle>
            <a:defPPr>
              <a:defRPr lang="es-CO"/>
            </a:defPPr>
            <a:lvl1pPr marR="0" lvl="0" indent="0" algn="ctr" defTabSz="222250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indent="0">
              <a:defRPr sz="1100">
                <a:solidFill>
                  <a:schemeClr val="dk1"/>
                </a:solidFill>
              </a:defRPr>
            </a:lvl2pPr>
            <a:lvl3pPr indent="0">
              <a:defRPr sz="1100">
                <a:solidFill>
                  <a:schemeClr val="dk1"/>
                </a:solidFill>
              </a:defRPr>
            </a:lvl3pPr>
            <a:lvl4pPr indent="0">
              <a:defRPr sz="1100">
                <a:solidFill>
                  <a:schemeClr val="dk1"/>
                </a:solidFill>
              </a:defRPr>
            </a:lvl4pPr>
            <a:lvl5pPr indent="0">
              <a:defRPr sz="1100">
                <a:solidFill>
                  <a:schemeClr val="dk1"/>
                </a:solidFill>
              </a:defRPr>
            </a:lvl5pPr>
            <a:lvl6pPr indent="0">
              <a:defRPr sz="1100">
                <a:solidFill>
                  <a:schemeClr val="dk1"/>
                </a:solidFill>
              </a:defRPr>
            </a:lvl6pPr>
            <a:lvl7pPr indent="0">
              <a:defRPr sz="1100">
                <a:solidFill>
                  <a:schemeClr val="dk1"/>
                </a:solidFill>
              </a:defRPr>
            </a:lvl7pPr>
            <a:lvl8pPr indent="0">
              <a:defRPr sz="1100">
                <a:solidFill>
                  <a:schemeClr val="dk1"/>
                </a:solidFill>
              </a:defRPr>
            </a:lvl8pPr>
            <a:lvl9pPr indent="0">
              <a:defRPr sz="1100">
                <a:solidFill>
                  <a:schemeClr val="dk1"/>
                </a:solidFill>
              </a:defRPr>
            </a:lvl9pPr>
          </a:lstStyle>
          <a:p>
            <a:r>
              <a:rPr lang="es-CO" sz="1800" dirty="0"/>
              <a:t>INFORMACIÓN Y COMUNICACIÓN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1B4AB6B-5F99-4D99-C4EF-F2C9031480C3}"/>
              </a:ext>
            </a:extLst>
          </p:cNvPr>
          <p:cNvSpPr txBox="1"/>
          <p:nvPr/>
        </p:nvSpPr>
        <p:spPr>
          <a:xfrm>
            <a:off x="2656953" y="1085698"/>
            <a:ext cx="2597035" cy="648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>
            <a:defPPr>
              <a:defRPr lang="es-CO"/>
            </a:defPPr>
            <a:lvl1pPr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indent="0">
              <a:defRPr sz="1100">
                <a:solidFill>
                  <a:schemeClr val="dk1"/>
                </a:solidFill>
              </a:defRPr>
            </a:lvl2pPr>
            <a:lvl3pPr indent="0">
              <a:defRPr sz="1100">
                <a:solidFill>
                  <a:schemeClr val="dk1"/>
                </a:solidFill>
              </a:defRPr>
            </a:lvl3pPr>
            <a:lvl4pPr indent="0">
              <a:defRPr sz="1100">
                <a:solidFill>
                  <a:schemeClr val="dk1"/>
                </a:solidFill>
              </a:defRPr>
            </a:lvl4pPr>
            <a:lvl5pPr indent="0">
              <a:defRPr sz="1100">
                <a:solidFill>
                  <a:schemeClr val="dk1"/>
                </a:solidFill>
              </a:defRPr>
            </a:lvl5pPr>
            <a:lvl6pPr indent="0">
              <a:defRPr sz="1100">
                <a:solidFill>
                  <a:schemeClr val="dk1"/>
                </a:solidFill>
              </a:defRPr>
            </a:lvl6pPr>
            <a:lvl7pPr indent="0">
              <a:defRPr sz="1100">
                <a:solidFill>
                  <a:schemeClr val="dk1"/>
                </a:solidFill>
              </a:defRPr>
            </a:lvl7pPr>
            <a:lvl8pPr indent="0">
              <a:defRPr sz="1100">
                <a:solidFill>
                  <a:schemeClr val="dk1"/>
                </a:solidFill>
              </a:defRPr>
            </a:lvl8pPr>
            <a:lvl9pPr indent="0">
              <a:defRPr sz="1100">
                <a:solidFill>
                  <a:schemeClr val="dk1"/>
                </a:solidFill>
              </a:defRPr>
            </a:lvl9pPr>
          </a:lstStyle>
          <a:p>
            <a:r>
              <a:rPr lang="es-CO" dirty="0">
                <a:solidFill>
                  <a:schemeClr val="tx1"/>
                </a:solidFill>
              </a:rPr>
              <a:t>DIRECCIONAMIENTO ESTRATÉGICO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83EB8EC-3080-FE55-E11D-A02B79737052}"/>
              </a:ext>
            </a:extLst>
          </p:cNvPr>
          <p:cNvSpPr txBox="1"/>
          <p:nvPr/>
        </p:nvSpPr>
        <p:spPr>
          <a:xfrm>
            <a:off x="3962402" y="4779106"/>
            <a:ext cx="3643743" cy="684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glow rad="63500">
              <a:srgbClr val="70AD47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txBody>
          <a:bodyPr spcFirstLastPara="0" vert="horz" wrap="square" lIns="19050" tIns="19050" rIns="19050" bIns="19050" numCol="1" spcCol="1270" anchor="ctr" anchorCtr="0">
            <a:noAutofit/>
          </a:bodyPr>
          <a:lstStyle>
            <a:defPPr>
              <a:defRPr lang="es-CO"/>
            </a:defPPr>
            <a:lvl1pPr marR="0" lvl="0" indent="0" algn="ctr" defTabSz="222250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indent="0">
              <a:defRPr sz="1100">
                <a:solidFill>
                  <a:schemeClr val="dk1"/>
                </a:solidFill>
              </a:defRPr>
            </a:lvl2pPr>
            <a:lvl3pPr indent="0">
              <a:defRPr sz="1100">
                <a:solidFill>
                  <a:schemeClr val="dk1"/>
                </a:solidFill>
              </a:defRPr>
            </a:lvl3pPr>
            <a:lvl4pPr indent="0">
              <a:defRPr sz="1100">
                <a:solidFill>
                  <a:schemeClr val="dk1"/>
                </a:solidFill>
              </a:defRPr>
            </a:lvl4pPr>
            <a:lvl5pPr indent="0">
              <a:defRPr sz="1100">
                <a:solidFill>
                  <a:schemeClr val="dk1"/>
                </a:solidFill>
              </a:defRPr>
            </a:lvl5pPr>
            <a:lvl6pPr indent="0">
              <a:defRPr sz="1100">
                <a:solidFill>
                  <a:schemeClr val="dk1"/>
                </a:solidFill>
              </a:defRPr>
            </a:lvl6pPr>
            <a:lvl7pPr indent="0">
              <a:defRPr sz="1100">
                <a:solidFill>
                  <a:schemeClr val="dk1"/>
                </a:solidFill>
              </a:defRPr>
            </a:lvl7pPr>
            <a:lvl8pPr indent="0">
              <a:defRPr sz="1100">
                <a:solidFill>
                  <a:schemeClr val="dk1"/>
                </a:solidFill>
              </a:defRPr>
            </a:lvl8pPr>
            <a:lvl9pPr indent="0">
              <a:defRPr sz="1100">
                <a:solidFill>
                  <a:schemeClr val="dk1"/>
                </a:solidFill>
              </a:defRPr>
            </a:lvl9pPr>
          </a:lstStyle>
          <a:p>
            <a:r>
              <a:rPr lang="es-MX" sz="1800" dirty="0"/>
              <a:t>GESTIÓN DEL CONOCIMIENTO Y LA INNOVACIÓN</a:t>
            </a:r>
            <a:endParaRPr lang="es-CO" sz="18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A05CD56-6DC8-21F2-0E2B-60EBB3A74874}"/>
              </a:ext>
            </a:extLst>
          </p:cNvPr>
          <p:cNvSpPr txBox="1"/>
          <p:nvPr/>
        </p:nvSpPr>
        <p:spPr>
          <a:xfrm>
            <a:off x="9288086" y="4779106"/>
            <a:ext cx="1892532" cy="684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glow rad="63500">
              <a:srgbClr val="70AD47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txBody>
          <a:bodyPr spcFirstLastPara="0" vert="horz" wrap="square" lIns="19050" tIns="19050" rIns="19050" bIns="19050" numCol="1" spcCol="1270" anchor="ctr" anchorCtr="0">
            <a:noAutofit/>
          </a:bodyPr>
          <a:lstStyle>
            <a:defPPr>
              <a:defRPr lang="es-CO"/>
            </a:defPPr>
            <a:lvl1pPr marR="0" lvl="0" indent="0" algn="ctr" defTabSz="222250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indent="0">
              <a:defRPr sz="1100">
                <a:solidFill>
                  <a:schemeClr val="dk1"/>
                </a:solidFill>
              </a:defRPr>
            </a:lvl2pPr>
            <a:lvl3pPr indent="0">
              <a:defRPr sz="1100">
                <a:solidFill>
                  <a:schemeClr val="dk1"/>
                </a:solidFill>
              </a:defRPr>
            </a:lvl3pPr>
            <a:lvl4pPr indent="0">
              <a:defRPr sz="1100">
                <a:solidFill>
                  <a:schemeClr val="dk1"/>
                </a:solidFill>
              </a:defRPr>
            </a:lvl4pPr>
            <a:lvl5pPr indent="0">
              <a:defRPr sz="1100">
                <a:solidFill>
                  <a:schemeClr val="dk1"/>
                </a:solidFill>
              </a:defRPr>
            </a:lvl5pPr>
            <a:lvl6pPr indent="0">
              <a:defRPr sz="1100">
                <a:solidFill>
                  <a:schemeClr val="dk1"/>
                </a:solidFill>
              </a:defRPr>
            </a:lvl6pPr>
            <a:lvl7pPr indent="0">
              <a:defRPr sz="1100">
                <a:solidFill>
                  <a:schemeClr val="dk1"/>
                </a:solidFill>
              </a:defRPr>
            </a:lvl7pPr>
            <a:lvl8pPr indent="0">
              <a:defRPr sz="1100">
                <a:solidFill>
                  <a:schemeClr val="dk1"/>
                </a:solidFill>
              </a:defRPr>
            </a:lvl8pPr>
            <a:lvl9pPr indent="0">
              <a:defRPr sz="1100">
                <a:solidFill>
                  <a:schemeClr val="dk1"/>
                </a:solidFill>
              </a:defRPr>
            </a:lvl9pPr>
          </a:lstStyle>
          <a:p>
            <a:r>
              <a:rPr lang="es-CO" sz="1800" dirty="0"/>
              <a:t>CONTROL INTERNO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739D3E3-4023-A29A-F3B9-98E8889597E5}"/>
              </a:ext>
            </a:extLst>
          </p:cNvPr>
          <p:cNvSpPr txBox="1"/>
          <p:nvPr/>
        </p:nvSpPr>
        <p:spPr>
          <a:xfrm>
            <a:off x="9753600" y="1085698"/>
            <a:ext cx="2232314" cy="648000"/>
          </a:xfrm>
          <a:prstGeom prst="rect">
            <a:avLst/>
          </a:prstGeom>
          <a:solidFill>
            <a:srgbClr val="70AD47">
              <a:lumMod val="50000"/>
            </a:srgbClr>
          </a:solidFill>
          <a:ln>
            <a:noFill/>
          </a:ln>
          <a:effectLst>
            <a:glow rad="63500">
              <a:srgbClr val="70AD47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txBody>
          <a:bodyPr spcFirstLastPara="0" vert="horz" wrap="square" lIns="19050" tIns="19050" rIns="19050" bIns="19050" numCol="1" spcCol="1270" anchor="ctr" anchorCtr="0">
            <a:noAutofit/>
          </a:bodyPr>
          <a:lstStyle>
            <a:defPPr>
              <a:defRPr lang="es-CO"/>
            </a:defPPr>
            <a:lvl1pPr marR="0" lvl="0" indent="0" algn="ctr" defTabSz="222250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defRPr sz="1100">
                <a:solidFill>
                  <a:schemeClr val="dk1"/>
                </a:solidFill>
              </a:defRPr>
            </a:lvl2pPr>
            <a:lvl3pPr indent="0">
              <a:defRPr sz="1100">
                <a:solidFill>
                  <a:schemeClr val="dk1"/>
                </a:solidFill>
              </a:defRPr>
            </a:lvl3pPr>
            <a:lvl4pPr indent="0">
              <a:defRPr sz="1100">
                <a:solidFill>
                  <a:schemeClr val="dk1"/>
                </a:solidFill>
              </a:defRPr>
            </a:lvl4pPr>
            <a:lvl5pPr indent="0">
              <a:defRPr sz="1100">
                <a:solidFill>
                  <a:schemeClr val="dk1"/>
                </a:solidFill>
              </a:defRPr>
            </a:lvl5pPr>
            <a:lvl6pPr indent="0">
              <a:defRPr sz="1100">
                <a:solidFill>
                  <a:schemeClr val="dk1"/>
                </a:solidFill>
              </a:defRPr>
            </a:lvl6pPr>
            <a:lvl7pPr indent="0">
              <a:defRPr sz="1100">
                <a:solidFill>
                  <a:schemeClr val="dk1"/>
                </a:solidFill>
              </a:defRPr>
            </a:lvl7pPr>
            <a:lvl8pPr indent="0">
              <a:defRPr sz="1100">
                <a:solidFill>
                  <a:schemeClr val="dk1"/>
                </a:solidFill>
              </a:defRPr>
            </a:lvl8pPr>
            <a:lvl9pPr indent="0">
              <a:defRPr sz="1100">
                <a:solidFill>
                  <a:schemeClr val="dk1"/>
                </a:solidFill>
              </a:defRPr>
            </a:lvl9pPr>
          </a:lstStyle>
          <a:p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EVALUACIÓN DE RESULTADOS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A574B3D-6B90-8F02-35DF-0C4934C70CF2}"/>
              </a:ext>
            </a:extLst>
          </p:cNvPr>
          <p:cNvSpPr txBox="1"/>
          <p:nvPr/>
        </p:nvSpPr>
        <p:spPr>
          <a:xfrm>
            <a:off x="100792" y="2061278"/>
            <a:ext cx="1987436" cy="648000"/>
          </a:xfrm>
          <a:prstGeom prst="rect">
            <a:avLst/>
          </a:prstGeom>
          <a:solidFill>
            <a:srgbClr val="9C5BCD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>
            <a:defPPr>
              <a:defRPr lang="es-CO"/>
            </a:defPPr>
            <a:lvl1pPr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defRPr sz="1100">
                <a:solidFill>
                  <a:schemeClr val="dk1"/>
                </a:solidFill>
              </a:defRPr>
            </a:lvl2pPr>
            <a:lvl3pPr indent="0">
              <a:defRPr sz="1100">
                <a:solidFill>
                  <a:schemeClr val="dk1"/>
                </a:solidFill>
              </a:defRPr>
            </a:lvl3pPr>
            <a:lvl4pPr indent="0">
              <a:defRPr sz="1100">
                <a:solidFill>
                  <a:schemeClr val="dk1"/>
                </a:solidFill>
              </a:defRPr>
            </a:lvl4pPr>
            <a:lvl5pPr indent="0">
              <a:defRPr sz="1100">
                <a:solidFill>
                  <a:schemeClr val="dk1"/>
                </a:solidFill>
              </a:defRPr>
            </a:lvl5pPr>
            <a:lvl6pPr indent="0">
              <a:defRPr sz="1100">
                <a:solidFill>
                  <a:schemeClr val="dk1"/>
                </a:solidFill>
              </a:defRPr>
            </a:lvl6pPr>
            <a:lvl7pPr indent="0">
              <a:defRPr sz="1100">
                <a:solidFill>
                  <a:schemeClr val="dk1"/>
                </a:solidFill>
              </a:defRPr>
            </a:lvl7pPr>
            <a:lvl8pPr indent="0">
              <a:defRPr sz="1100">
                <a:solidFill>
                  <a:schemeClr val="dk1"/>
                </a:solidFill>
              </a:defRPr>
            </a:lvl8pPr>
            <a:lvl9pPr indent="0">
              <a:defRPr sz="1100">
                <a:solidFill>
                  <a:schemeClr val="dk1"/>
                </a:solidFill>
              </a:defRPr>
            </a:lvl9pPr>
          </a:lstStyle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Gestión Estratégica de Talento Humano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0CA38AA-9268-BD12-796A-30385543364E}"/>
              </a:ext>
            </a:extLst>
          </p:cNvPr>
          <p:cNvSpPr txBox="1"/>
          <p:nvPr/>
        </p:nvSpPr>
        <p:spPr>
          <a:xfrm>
            <a:off x="100792" y="2986718"/>
            <a:ext cx="1987436" cy="648000"/>
          </a:xfrm>
          <a:prstGeom prst="rect">
            <a:avLst/>
          </a:prstGeom>
          <a:solidFill>
            <a:srgbClr val="9C5BCD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>
            <a:defPPr>
              <a:defRPr lang="es-CO"/>
            </a:defPPr>
            <a:lvl1pPr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defRPr sz="1100">
                <a:solidFill>
                  <a:schemeClr val="dk1"/>
                </a:solidFill>
              </a:defRPr>
            </a:lvl2pPr>
            <a:lvl3pPr indent="0">
              <a:defRPr sz="1100">
                <a:solidFill>
                  <a:schemeClr val="dk1"/>
                </a:solidFill>
              </a:defRPr>
            </a:lvl3pPr>
            <a:lvl4pPr indent="0">
              <a:defRPr sz="1100">
                <a:solidFill>
                  <a:schemeClr val="dk1"/>
                </a:solidFill>
              </a:defRPr>
            </a:lvl4pPr>
            <a:lvl5pPr indent="0">
              <a:defRPr sz="1100">
                <a:solidFill>
                  <a:schemeClr val="dk1"/>
                </a:solidFill>
              </a:defRPr>
            </a:lvl5pPr>
            <a:lvl6pPr indent="0">
              <a:defRPr sz="1100">
                <a:solidFill>
                  <a:schemeClr val="dk1"/>
                </a:solidFill>
              </a:defRPr>
            </a:lvl6pPr>
            <a:lvl7pPr indent="0">
              <a:defRPr sz="1100">
                <a:solidFill>
                  <a:schemeClr val="dk1"/>
                </a:solidFill>
              </a:defRPr>
            </a:lvl7pPr>
            <a:lvl8pPr indent="0">
              <a:defRPr sz="1100">
                <a:solidFill>
                  <a:schemeClr val="dk1"/>
                </a:solidFill>
              </a:defRPr>
            </a:lvl8pPr>
            <a:lvl9pPr indent="0">
              <a:defRPr sz="1100">
                <a:solidFill>
                  <a:schemeClr val="dk1"/>
                </a:solidFill>
              </a:defRPr>
            </a:lvl9pPr>
          </a:lstStyle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Integridad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80C297F-7352-04EE-C10E-DF0938A4D201}"/>
              </a:ext>
            </a:extLst>
          </p:cNvPr>
          <p:cNvSpPr txBox="1"/>
          <p:nvPr/>
        </p:nvSpPr>
        <p:spPr>
          <a:xfrm>
            <a:off x="2672022" y="2071467"/>
            <a:ext cx="2597035" cy="46967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>
            <a:defPPr>
              <a:defRPr lang="es-CO"/>
            </a:defPPr>
            <a:lvl1pPr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indent="0">
              <a:defRPr sz="1100">
                <a:solidFill>
                  <a:schemeClr val="dk1"/>
                </a:solidFill>
              </a:defRPr>
            </a:lvl2pPr>
            <a:lvl3pPr indent="0">
              <a:defRPr sz="1100">
                <a:solidFill>
                  <a:schemeClr val="dk1"/>
                </a:solidFill>
              </a:defRPr>
            </a:lvl3pPr>
            <a:lvl4pPr indent="0">
              <a:defRPr sz="1100">
                <a:solidFill>
                  <a:schemeClr val="dk1"/>
                </a:solidFill>
              </a:defRPr>
            </a:lvl4pPr>
            <a:lvl5pPr indent="0">
              <a:defRPr sz="1100">
                <a:solidFill>
                  <a:schemeClr val="dk1"/>
                </a:solidFill>
              </a:defRPr>
            </a:lvl5pPr>
            <a:lvl6pPr indent="0">
              <a:defRPr sz="1100">
                <a:solidFill>
                  <a:schemeClr val="dk1"/>
                </a:solidFill>
              </a:defRPr>
            </a:lvl6pPr>
            <a:lvl7pPr indent="0">
              <a:defRPr sz="1100">
                <a:solidFill>
                  <a:schemeClr val="dk1"/>
                </a:solidFill>
              </a:defRPr>
            </a:lvl7pPr>
            <a:lvl8pPr indent="0">
              <a:defRPr sz="1100">
                <a:solidFill>
                  <a:schemeClr val="dk1"/>
                </a:solidFill>
              </a:defRPr>
            </a:lvl8pPr>
            <a:lvl9pPr indent="0">
              <a:defRPr sz="1100">
                <a:solidFill>
                  <a:schemeClr val="dk1"/>
                </a:solidFill>
              </a:defRPr>
            </a:lvl9pPr>
          </a:lstStyle>
          <a:p>
            <a:r>
              <a:rPr lang="es-CO" dirty="0"/>
              <a:t>Planeación Institucional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534DE32D-3CB7-36ED-7D67-7BDC5A967BBA}"/>
              </a:ext>
            </a:extLst>
          </p:cNvPr>
          <p:cNvSpPr txBox="1"/>
          <p:nvPr/>
        </p:nvSpPr>
        <p:spPr>
          <a:xfrm>
            <a:off x="6179126" y="2071467"/>
            <a:ext cx="3276000" cy="359865"/>
          </a:xfrm>
          <a:prstGeom prst="rect">
            <a:avLst/>
          </a:prstGeom>
          <a:solidFill>
            <a:srgbClr val="3F7FFF"/>
          </a:solidFill>
          <a:ln>
            <a:noFill/>
          </a:ln>
          <a:effectLst>
            <a:glow rad="63500">
              <a:srgbClr val="70AD47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txBody>
          <a:bodyPr spcFirstLastPara="0" vert="horz" wrap="square" lIns="19050" tIns="19050" rIns="19050" bIns="19050" numCol="1" spcCol="1270" anchor="ctr" anchorCtr="0">
            <a:noAutofit/>
          </a:bodyPr>
          <a:lstStyle>
            <a:defPPr>
              <a:defRPr lang="es-CO"/>
            </a:defPPr>
            <a:lvl1pPr marR="0" lvl="0" indent="0" algn="ctr" defTabSz="222250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defRPr sz="1100">
                <a:solidFill>
                  <a:schemeClr val="dk1"/>
                </a:solidFill>
              </a:defRPr>
            </a:lvl2pPr>
            <a:lvl3pPr indent="0">
              <a:defRPr sz="1100">
                <a:solidFill>
                  <a:schemeClr val="dk1"/>
                </a:solidFill>
              </a:defRPr>
            </a:lvl3pPr>
            <a:lvl4pPr indent="0">
              <a:defRPr sz="1100">
                <a:solidFill>
                  <a:schemeClr val="dk1"/>
                </a:solidFill>
              </a:defRPr>
            </a:lvl4pPr>
            <a:lvl5pPr indent="0">
              <a:defRPr sz="1100">
                <a:solidFill>
                  <a:schemeClr val="dk1"/>
                </a:solidFill>
              </a:defRPr>
            </a:lvl5pPr>
            <a:lvl6pPr indent="0">
              <a:defRPr sz="1100">
                <a:solidFill>
                  <a:schemeClr val="dk1"/>
                </a:solidFill>
              </a:defRPr>
            </a:lvl6pPr>
            <a:lvl7pPr indent="0">
              <a:defRPr sz="1100">
                <a:solidFill>
                  <a:schemeClr val="dk1"/>
                </a:solidFill>
              </a:defRPr>
            </a:lvl7pPr>
            <a:lvl8pPr indent="0">
              <a:defRPr sz="1100">
                <a:solidFill>
                  <a:schemeClr val="dk1"/>
                </a:solidFill>
              </a:defRPr>
            </a:lvl8pPr>
            <a:lvl9pPr indent="0">
              <a:defRPr sz="1100">
                <a:solidFill>
                  <a:schemeClr val="dk1"/>
                </a:solidFill>
              </a:defRPr>
            </a:lvl9pPr>
          </a:lstStyle>
          <a:p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Fortalecimiento Organizacional </a:t>
            </a:r>
            <a:endParaRPr lang="es-CO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6BE38C1-CB1B-C7EF-C2E1-F1B52B38E4DB}"/>
              </a:ext>
            </a:extLst>
          </p:cNvPr>
          <p:cNvSpPr txBox="1"/>
          <p:nvPr/>
        </p:nvSpPr>
        <p:spPr>
          <a:xfrm>
            <a:off x="6179126" y="2539534"/>
            <a:ext cx="3276000" cy="359865"/>
          </a:xfrm>
          <a:prstGeom prst="rect">
            <a:avLst/>
          </a:prstGeom>
          <a:solidFill>
            <a:srgbClr val="3F7FFF"/>
          </a:solidFill>
          <a:ln>
            <a:noFill/>
          </a:ln>
          <a:effectLst>
            <a:glow rad="63500">
              <a:srgbClr val="70AD47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txBody>
          <a:bodyPr spcFirstLastPara="0" vert="horz" wrap="square" lIns="19050" tIns="19050" rIns="19050" bIns="19050" numCol="1" spcCol="1270" anchor="ctr" anchorCtr="0">
            <a:noAutofit/>
          </a:bodyPr>
          <a:lstStyle>
            <a:defPPr>
              <a:defRPr lang="es-CO"/>
            </a:defPPr>
            <a:lvl1pPr marR="0" lvl="0" indent="0" algn="ctr" defTabSz="222250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defRPr sz="1100">
                <a:solidFill>
                  <a:schemeClr val="dk1"/>
                </a:solidFill>
              </a:defRPr>
            </a:lvl2pPr>
            <a:lvl3pPr indent="0">
              <a:defRPr sz="1100">
                <a:solidFill>
                  <a:schemeClr val="dk1"/>
                </a:solidFill>
              </a:defRPr>
            </a:lvl3pPr>
            <a:lvl4pPr indent="0">
              <a:defRPr sz="1100">
                <a:solidFill>
                  <a:schemeClr val="dk1"/>
                </a:solidFill>
              </a:defRPr>
            </a:lvl4pPr>
            <a:lvl5pPr indent="0">
              <a:defRPr sz="1100">
                <a:solidFill>
                  <a:schemeClr val="dk1"/>
                </a:solidFill>
              </a:defRPr>
            </a:lvl5pPr>
            <a:lvl6pPr indent="0">
              <a:defRPr sz="1100">
                <a:solidFill>
                  <a:schemeClr val="dk1"/>
                </a:solidFill>
              </a:defRPr>
            </a:lvl6pPr>
            <a:lvl7pPr indent="0">
              <a:defRPr sz="1100">
                <a:solidFill>
                  <a:schemeClr val="dk1"/>
                </a:solidFill>
              </a:defRPr>
            </a:lvl7pPr>
            <a:lvl8pPr indent="0">
              <a:defRPr sz="1100">
                <a:solidFill>
                  <a:schemeClr val="dk1"/>
                </a:solidFill>
              </a:defRPr>
            </a:lvl8pPr>
            <a:lvl9pPr indent="0">
              <a:defRPr sz="1100">
                <a:solidFill>
                  <a:schemeClr val="dk1"/>
                </a:solidFill>
              </a:defRPr>
            </a:lvl9pPr>
          </a:lstStyle>
          <a:p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Gobierno Digital</a:t>
            </a:r>
            <a:endParaRPr lang="es-CO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F02DC6E-D3BC-F0BA-3492-75DBDB03A6E8}"/>
              </a:ext>
            </a:extLst>
          </p:cNvPr>
          <p:cNvSpPr txBox="1"/>
          <p:nvPr/>
        </p:nvSpPr>
        <p:spPr>
          <a:xfrm>
            <a:off x="6179126" y="2979374"/>
            <a:ext cx="3276000" cy="359865"/>
          </a:xfrm>
          <a:prstGeom prst="rect">
            <a:avLst/>
          </a:prstGeom>
          <a:solidFill>
            <a:srgbClr val="3F7FFF"/>
          </a:solidFill>
          <a:ln>
            <a:noFill/>
          </a:ln>
          <a:effectLst>
            <a:glow rad="63500">
              <a:srgbClr val="70AD47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txBody>
          <a:bodyPr spcFirstLastPara="0" vert="horz" wrap="square" lIns="19050" tIns="19050" rIns="19050" bIns="19050" numCol="1" spcCol="1270" anchor="ctr" anchorCtr="0">
            <a:noAutofit/>
          </a:bodyPr>
          <a:lstStyle>
            <a:defPPr>
              <a:defRPr lang="es-CO"/>
            </a:defPPr>
            <a:lvl1pPr marR="0" lvl="0" indent="0" algn="ctr" defTabSz="222250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defRPr sz="1100">
                <a:solidFill>
                  <a:schemeClr val="dk1"/>
                </a:solidFill>
              </a:defRPr>
            </a:lvl2pPr>
            <a:lvl3pPr indent="0">
              <a:defRPr sz="1100">
                <a:solidFill>
                  <a:schemeClr val="dk1"/>
                </a:solidFill>
              </a:defRPr>
            </a:lvl3pPr>
            <a:lvl4pPr indent="0">
              <a:defRPr sz="1100">
                <a:solidFill>
                  <a:schemeClr val="dk1"/>
                </a:solidFill>
              </a:defRPr>
            </a:lvl4pPr>
            <a:lvl5pPr indent="0">
              <a:defRPr sz="1100">
                <a:solidFill>
                  <a:schemeClr val="dk1"/>
                </a:solidFill>
              </a:defRPr>
            </a:lvl5pPr>
            <a:lvl6pPr indent="0">
              <a:defRPr sz="1100">
                <a:solidFill>
                  <a:schemeClr val="dk1"/>
                </a:solidFill>
              </a:defRPr>
            </a:lvl6pPr>
            <a:lvl7pPr indent="0">
              <a:defRPr sz="1100">
                <a:solidFill>
                  <a:schemeClr val="dk1"/>
                </a:solidFill>
              </a:defRPr>
            </a:lvl7pPr>
            <a:lvl8pPr indent="0">
              <a:defRPr sz="1100">
                <a:solidFill>
                  <a:schemeClr val="dk1"/>
                </a:solidFill>
              </a:defRPr>
            </a:lvl8pPr>
            <a:lvl9pPr indent="0">
              <a:defRPr sz="1100">
                <a:solidFill>
                  <a:schemeClr val="dk1"/>
                </a:solidFill>
              </a:defRPr>
            </a:lvl9pPr>
          </a:lstStyle>
          <a:p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Seguridad Digital</a:t>
            </a:r>
            <a:endParaRPr lang="es-CO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B36EAC6B-0057-139A-5359-802A0C75FFD2}"/>
              </a:ext>
            </a:extLst>
          </p:cNvPr>
          <p:cNvSpPr txBox="1"/>
          <p:nvPr/>
        </p:nvSpPr>
        <p:spPr>
          <a:xfrm>
            <a:off x="6179126" y="3419214"/>
            <a:ext cx="3276000" cy="359865"/>
          </a:xfrm>
          <a:prstGeom prst="rect">
            <a:avLst/>
          </a:prstGeom>
          <a:solidFill>
            <a:srgbClr val="3F7FFF"/>
          </a:solidFill>
          <a:ln>
            <a:noFill/>
          </a:ln>
          <a:effectLst>
            <a:glow rad="63500">
              <a:srgbClr val="70AD47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txBody>
          <a:bodyPr spcFirstLastPara="0" vert="horz" wrap="square" lIns="19050" tIns="19050" rIns="19050" bIns="19050" numCol="1" spcCol="1270" anchor="ctr" anchorCtr="0">
            <a:noAutofit/>
          </a:bodyPr>
          <a:lstStyle>
            <a:defPPr>
              <a:defRPr lang="es-CO"/>
            </a:defPPr>
            <a:lvl1pPr marR="0" lvl="0" indent="0" algn="ctr" defTabSz="222250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defRPr sz="1100">
                <a:solidFill>
                  <a:schemeClr val="dk1"/>
                </a:solidFill>
              </a:defRPr>
            </a:lvl2pPr>
            <a:lvl3pPr indent="0">
              <a:defRPr sz="1100">
                <a:solidFill>
                  <a:schemeClr val="dk1"/>
                </a:solidFill>
              </a:defRPr>
            </a:lvl3pPr>
            <a:lvl4pPr indent="0">
              <a:defRPr sz="1100">
                <a:solidFill>
                  <a:schemeClr val="dk1"/>
                </a:solidFill>
              </a:defRPr>
            </a:lvl4pPr>
            <a:lvl5pPr indent="0">
              <a:defRPr sz="1100">
                <a:solidFill>
                  <a:schemeClr val="dk1"/>
                </a:solidFill>
              </a:defRPr>
            </a:lvl5pPr>
            <a:lvl6pPr indent="0">
              <a:defRPr sz="1100">
                <a:solidFill>
                  <a:schemeClr val="dk1"/>
                </a:solidFill>
              </a:defRPr>
            </a:lvl6pPr>
            <a:lvl7pPr indent="0">
              <a:defRPr sz="1100">
                <a:solidFill>
                  <a:schemeClr val="dk1"/>
                </a:solidFill>
              </a:defRPr>
            </a:lvl7pPr>
            <a:lvl8pPr indent="0">
              <a:defRPr sz="1100">
                <a:solidFill>
                  <a:schemeClr val="dk1"/>
                </a:solidFill>
              </a:defRPr>
            </a:lvl8pPr>
            <a:lvl9pPr indent="0">
              <a:defRPr sz="1100">
                <a:solidFill>
                  <a:schemeClr val="dk1"/>
                </a:solidFill>
              </a:defRPr>
            </a:lvl9pPr>
          </a:lstStyle>
          <a:p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Servicio al ciudadano</a:t>
            </a:r>
            <a:endParaRPr lang="es-CO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DE2D6C58-1E6A-CF40-7ACC-44FE5BB196D5}"/>
              </a:ext>
            </a:extLst>
          </p:cNvPr>
          <p:cNvSpPr txBox="1"/>
          <p:nvPr/>
        </p:nvSpPr>
        <p:spPr>
          <a:xfrm>
            <a:off x="6179126" y="3859054"/>
            <a:ext cx="3276000" cy="359865"/>
          </a:xfrm>
          <a:prstGeom prst="rect">
            <a:avLst/>
          </a:prstGeom>
          <a:solidFill>
            <a:srgbClr val="3F7FFF"/>
          </a:solidFill>
          <a:ln>
            <a:noFill/>
          </a:ln>
          <a:effectLst>
            <a:glow rad="63500">
              <a:srgbClr val="70AD47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txBody>
          <a:bodyPr spcFirstLastPara="0" vert="horz" wrap="square" lIns="19050" tIns="19050" rIns="19050" bIns="19050" numCol="1" spcCol="1270" anchor="ctr" anchorCtr="0">
            <a:noAutofit/>
          </a:bodyPr>
          <a:lstStyle>
            <a:defPPr>
              <a:defRPr lang="es-CO"/>
            </a:defPPr>
            <a:lvl1pPr marR="0" lvl="0" indent="0" algn="ctr" defTabSz="222250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defRPr sz="1100">
                <a:solidFill>
                  <a:schemeClr val="dk1"/>
                </a:solidFill>
              </a:defRPr>
            </a:lvl2pPr>
            <a:lvl3pPr indent="0">
              <a:defRPr sz="1100">
                <a:solidFill>
                  <a:schemeClr val="dk1"/>
                </a:solidFill>
              </a:defRPr>
            </a:lvl3pPr>
            <a:lvl4pPr indent="0">
              <a:defRPr sz="1100">
                <a:solidFill>
                  <a:schemeClr val="dk1"/>
                </a:solidFill>
              </a:defRPr>
            </a:lvl4pPr>
            <a:lvl5pPr indent="0">
              <a:defRPr sz="1100">
                <a:solidFill>
                  <a:schemeClr val="dk1"/>
                </a:solidFill>
              </a:defRPr>
            </a:lvl5pPr>
            <a:lvl6pPr indent="0">
              <a:defRPr sz="1100">
                <a:solidFill>
                  <a:schemeClr val="dk1"/>
                </a:solidFill>
              </a:defRPr>
            </a:lvl6pPr>
            <a:lvl7pPr indent="0">
              <a:defRPr sz="1100">
                <a:solidFill>
                  <a:schemeClr val="dk1"/>
                </a:solidFill>
              </a:defRPr>
            </a:lvl7pPr>
            <a:lvl8pPr indent="0">
              <a:defRPr sz="1100">
                <a:solidFill>
                  <a:schemeClr val="dk1"/>
                </a:solidFill>
              </a:defRPr>
            </a:lvl8pPr>
            <a:lvl9pPr indent="0">
              <a:defRPr sz="1100">
                <a:solidFill>
                  <a:schemeClr val="dk1"/>
                </a:solidFill>
              </a:defRPr>
            </a:lvl9pPr>
          </a:lstStyle>
          <a:p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Racionalización de trámites</a:t>
            </a:r>
            <a:endParaRPr lang="es-CO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1ECAE38-6DC9-80DC-7A21-A82B253AF923}"/>
              </a:ext>
            </a:extLst>
          </p:cNvPr>
          <p:cNvSpPr txBox="1"/>
          <p:nvPr/>
        </p:nvSpPr>
        <p:spPr>
          <a:xfrm>
            <a:off x="6179126" y="4298894"/>
            <a:ext cx="3276000" cy="359865"/>
          </a:xfrm>
          <a:prstGeom prst="rect">
            <a:avLst/>
          </a:prstGeom>
          <a:solidFill>
            <a:srgbClr val="3F7FFF"/>
          </a:solidFill>
          <a:ln>
            <a:noFill/>
          </a:ln>
          <a:effectLst>
            <a:glow rad="63500">
              <a:srgbClr val="70AD47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txBody>
          <a:bodyPr spcFirstLastPara="0" vert="horz" wrap="square" lIns="19050" tIns="19050" rIns="19050" bIns="19050" numCol="1" spcCol="1270" anchor="ctr" anchorCtr="0">
            <a:noAutofit/>
          </a:bodyPr>
          <a:lstStyle>
            <a:defPPr>
              <a:defRPr lang="es-CO"/>
            </a:defPPr>
            <a:lvl1pPr marR="0" lvl="0" indent="0" algn="ctr" defTabSz="222250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defRPr sz="1100">
                <a:solidFill>
                  <a:schemeClr val="dk1"/>
                </a:solidFill>
              </a:defRPr>
            </a:lvl2pPr>
            <a:lvl3pPr indent="0">
              <a:defRPr sz="1100">
                <a:solidFill>
                  <a:schemeClr val="dk1"/>
                </a:solidFill>
              </a:defRPr>
            </a:lvl3pPr>
            <a:lvl4pPr indent="0">
              <a:defRPr sz="1100">
                <a:solidFill>
                  <a:schemeClr val="dk1"/>
                </a:solidFill>
              </a:defRPr>
            </a:lvl4pPr>
            <a:lvl5pPr indent="0">
              <a:defRPr sz="1100">
                <a:solidFill>
                  <a:schemeClr val="dk1"/>
                </a:solidFill>
              </a:defRPr>
            </a:lvl5pPr>
            <a:lvl6pPr indent="0">
              <a:defRPr sz="1100">
                <a:solidFill>
                  <a:schemeClr val="dk1"/>
                </a:solidFill>
              </a:defRPr>
            </a:lvl6pPr>
            <a:lvl7pPr indent="0">
              <a:defRPr sz="1100">
                <a:solidFill>
                  <a:schemeClr val="dk1"/>
                </a:solidFill>
              </a:defRPr>
            </a:lvl7pPr>
            <a:lvl8pPr indent="0">
              <a:defRPr sz="1100">
                <a:solidFill>
                  <a:schemeClr val="dk1"/>
                </a:solidFill>
              </a:defRPr>
            </a:lvl8pPr>
            <a:lvl9pPr indent="0">
              <a:defRPr sz="1100">
                <a:solidFill>
                  <a:schemeClr val="dk1"/>
                </a:solidFill>
              </a:defRPr>
            </a:lvl9pPr>
          </a:lstStyle>
          <a:p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Participación ciudadana</a:t>
            </a:r>
            <a:endParaRPr lang="es-CO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23230D5F-EF4A-1027-B2F5-03C5FA3999C0}"/>
              </a:ext>
            </a:extLst>
          </p:cNvPr>
          <p:cNvSpPr txBox="1"/>
          <p:nvPr/>
        </p:nvSpPr>
        <p:spPr>
          <a:xfrm>
            <a:off x="9858894" y="2061278"/>
            <a:ext cx="2232314" cy="648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63500">
              <a:srgbClr val="70AD47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txBody>
          <a:bodyPr spcFirstLastPara="0" vert="horz" wrap="square" lIns="19050" tIns="19050" rIns="19050" bIns="19050" numCol="1" spcCol="1270" anchor="ctr" anchorCtr="0">
            <a:noAutofit/>
          </a:bodyPr>
          <a:lstStyle>
            <a:defPPr>
              <a:defRPr lang="es-CO"/>
            </a:defPPr>
            <a:lvl1pPr marR="0" lvl="0" indent="0" algn="ctr" defTabSz="222250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defRPr sz="1100">
                <a:solidFill>
                  <a:schemeClr val="dk1"/>
                </a:solidFill>
              </a:defRPr>
            </a:lvl2pPr>
            <a:lvl3pPr indent="0">
              <a:defRPr sz="1100">
                <a:solidFill>
                  <a:schemeClr val="dk1"/>
                </a:solidFill>
              </a:defRPr>
            </a:lvl3pPr>
            <a:lvl4pPr indent="0">
              <a:defRPr sz="1100">
                <a:solidFill>
                  <a:schemeClr val="dk1"/>
                </a:solidFill>
              </a:defRPr>
            </a:lvl4pPr>
            <a:lvl5pPr indent="0">
              <a:defRPr sz="1100">
                <a:solidFill>
                  <a:schemeClr val="dk1"/>
                </a:solidFill>
              </a:defRPr>
            </a:lvl5pPr>
            <a:lvl6pPr indent="0">
              <a:defRPr sz="1100">
                <a:solidFill>
                  <a:schemeClr val="dk1"/>
                </a:solidFill>
              </a:defRPr>
            </a:lvl6pPr>
            <a:lvl7pPr indent="0">
              <a:defRPr sz="1100">
                <a:solidFill>
                  <a:schemeClr val="dk1"/>
                </a:solidFill>
              </a:defRPr>
            </a:lvl7pPr>
            <a:lvl8pPr indent="0">
              <a:defRPr sz="1100">
                <a:solidFill>
                  <a:schemeClr val="dk1"/>
                </a:solidFill>
              </a:defRPr>
            </a:lvl8pPr>
            <a:lvl9pPr indent="0">
              <a:defRPr sz="1100">
                <a:solidFill>
                  <a:schemeClr val="dk1"/>
                </a:solidFill>
              </a:defRPr>
            </a:lvl9pPr>
          </a:lstStyle>
          <a:p>
            <a:r>
              <a:rPr lang="es-C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Seguimiento y Evaluación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35AB974A-53C1-9502-CB70-75564DEDC4DC}"/>
              </a:ext>
            </a:extLst>
          </p:cNvPr>
          <p:cNvSpPr txBox="1"/>
          <p:nvPr/>
        </p:nvSpPr>
        <p:spPr>
          <a:xfrm>
            <a:off x="362118" y="5550651"/>
            <a:ext cx="2739394" cy="581891"/>
          </a:xfrm>
          <a:prstGeom prst="rect">
            <a:avLst/>
          </a:prstGeom>
          <a:solidFill>
            <a:srgbClr val="FF5757"/>
          </a:solidFill>
          <a:ln>
            <a:noFill/>
          </a:ln>
          <a:effectLst>
            <a:glow rad="63500">
              <a:srgbClr val="70AD47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txBody>
          <a:bodyPr spcFirstLastPara="0" vert="horz" wrap="square" lIns="19050" tIns="19050" rIns="19050" bIns="19050" numCol="1" spcCol="1270" anchor="ctr" anchorCtr="0">
            <a:noAutofit/>
          </a:bodyPr>
          <a:lstStyle>
            <a:defPPr>
              <a:defRPr lang="es-CO"/>
            </a:defPPr>
            <a:lvl1pPr marR="0" lvl="0" indent="0" algn="ctr" defTabSz="222250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indent="0">
              <a:defRPr sz="1100">
                <a:solidFill>
                  <a:schemeClr val="dk1"/>
                </a:solidFill>
              </a:defRPr>
            </a:lvl2pPr>
            <a:lvl3pPr indent="0">
              <a:defRPr sz="1100">
                <a:solidFill>
                  <a:schemeClr val="dk1"/>
                </a:solidFill>
              </a:defRPr>
            </a:lvl3pPr>
            <a:lvl4pPr indent="0">
              <a:defRPr sz="1100">
                <a:solidFill>
                  <a:schemeClr val="dk1"/>
                </a:solidFill>
              </a:defRPr>
            </a:lvl4pPr>
            <a:lvl5pPr indent="0">
              <a:defRPr sz="1100">
                <a:solidFill>
                  <a:schemeClr val="dk1"/>
                </a:solidFill>
              </a:defRPr>
            </a:lvl5pPr>
            <a:lvl6pPr indent="0">
              <a:defRPr sz="1100">
                <a:solidFill>
                  <a:schemeClr val="dk1"/>
                </a:solidFill>
              </a:defRPr>
            </a:lvl6pPr>
            <a:lvl7pPr indent="0">
              <a:defRPr sz="1100">
                <a:solidFill>
                  <a:schemeClr val="dk1"/>
                </a:solidFill>
              </a:defRPr>
            </a:lvl7pPr>
            <a:lvl8pPr indent="0">
              <a:defRPr sz="1100">
                <a:solidFill>
                  <a:schemeClr val="dk1"/>
                </a:solidFill>
              </a:defRPr>
            </a:lvl8pPr>
            <a:lvl9pPr indent="0">
              <a:defRPr sz="1100">
                <a:solidFill>
                  <a:schemeClr val="dk1"/>
                </a:solidFill>
              </a:defRPr>
            </a:lvl9pPr>
          </a:lstStyle>
          <a:p>
            <a:r>
              <a:rPr lang="es-MX" sz="1800" dirty="0"/>
              <a:t>Transparencia, acceso a la información</a:t>
            </a:r>
            <a:endParaRPr lang="es-CO" sz="1800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553028C5-581D-6559-C5BC-304DABAF5B29}"/>
              </a:ext>
            </a:extLst>
          </p:cNvPr>
          <p:cNvSpPr txBox="1"/>
          <p:nvPr/>
        </p:nvSpPr>
        <p:spPr>
          <a:xfrm>
            <a:off x="738097" y="6220087"/>
            <a:ext cx="1987436" cy="581891"/>
          </a:xfrm>
          <a:prstGeom prst="rect">
            <a:avLst/>
          </a:prstGeom>
          <a:solidFill>
            <a:srgbClr val="FF5757"/>
          </a:solidFill>
          <a:ln>
            <a:noFill/>
          </a:ln>
          <a:effectLst>
            <a:glow rad="63500">
              <a:srgbClr val="70AD47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txBody>
          <a:bodyPr spcFirstLastPara="0" vert="horz" wrap="square" lIns="19050" tIns="19050" rIns="19050" bIns="19050" numCol="1" spcCol="1270" anchor="ctr" anchorCtr="0">
            <a:noAutofit/>
          </a:bodyPr>
          <a:lstStyle>
            <a:defPPr>
              <a:defRPr lang="es-CO"/>
            </a:defPPr>
            <a:lvl1pPr marR="0" lvl="0" indent="0" algn="ctr" defTabSz="222250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indent="0">
              <a:defRPr sz="1100">
                <a:solidFill>
                  <a:schemeClr val="dk1"/>
                </a:solidFill>
              </a:defRPr>
            </a:lvl2pPr>
            <a:lvl3pPr indent="0">
              <a:defRPr sz="1100">
                <a:solidFill>
                  <a:schemeClr val="dk1"/>
                </a:solidFill>
              </a:defRPr>
            </a:lvl3pPr>
            <a:lvl4pPr indent="0">
              <a:defRPr sz="1100">
                <a:solidFill>
                  <a:schemeClr val="dk1"/>
                </a:solidFill>
              </a:defRPr>
            </a:lvl4pPr>
            <a:lvl5pPr indent="0">
              <a:defRPr sz="1100">
                <a:solidFill>
                  <a:schemeClr val="dk1"/>
                </a:solidFill>
              </a:defRPr>
            </a:lvl5pPr>
            <a:lvl6pPr indent="0">
              <a:defRPr sz="1100">
                <a:solidFill>
                  <a:schemeClr val="dk1"/>
                </a:solidFill>
              </a:defRPr>
            </a:lvl6pPr>
            <a:lvl7pPr indent="0">
              <a:defRPr sz="1100">
                <a:solidFill>
                  <a:schemeClr val="dk1"/>
                </a:solidFill>
              </a:defRPr>
            </a:lvl7pPr>
            <a:lvl8pPr indent="0">
              <a:defRPr sz="1100">
                <a:solidFill>
                  <a:schemeClr val="dk1"/>
                </a:solidFill>
              </a:defRPr>
            </a:lvl8pPr>
            <a:lvl9pPr indent="0">
              <a:defRPr sz="1100">
                <a:solidFill>
                  <a:schemeClr val="dk1"/>
                </a:solidFill>
              </a:defRPr>
            </a:lvl9pPr>
          </a:lstStyle>
          <a:p>
            <a:r>
              <a:rPr lang="es-CO" sz="1800" dirty="0"/>
              <a:t>Archivos y Gestión Documental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0C7DA2E5-6178-B59B-1F22-D4F8180645F3}"/>
              </a:ext>
            </a:extLst>
          </p:cNvPr>
          <p:cNvSpPr txBox="1"/>
          <p:nvPr/>
        </p:nvSpPr>
        <p:spPr>
          <a:xfrm>
            <a:off x="3955470" y="5851480"/>
            <a:ext cx="3643743" cy="528660"/>
          </a:xfrm>
          <a:prstGeom prst="rect">
            <a:avLst/>
          </a:prstGeom>
          <a:solidFill>
            <a:srgbClr val="B88C00"/>
          </a:solidFill>
          <a:ln>
            <a:noFill/>
          </a:ln>
          <a:effectLst>
            <a:glow rad="63500">
              <a:srgbClr val="70AD47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txBody>
          <a:bodyPr spcFirstLastPara="0" vert="horz" wrap="square" lIns="19050" tIns="19050" rIns="19050" bIns="19050" numCol="1" spcCol="1270" anchor="ctr" anchorCtr="0">
            <a:noAutofit/>
          </a:bodyPr>
          <a:lstStyle>
            <a:defPPr>
              <a:defRPr lang="es-CO"/>
            </a:defPPr>
            <a:lvl1pPr marR="0" lvl="0" indent="0" algn="ctr" defTabSz="222250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indent="0">
              <a:defRPr sz="1100">
                <a:solidFill>
                  <a:schemeClr val="dk1"/>
                </a:solidFill>
              </a:defRPr>
            </a:lvl2pPr>
            <a:lvl3pPr indent="0">
              <a:defRPr sz="1100">
                <a:solidFill>
                  <a:schemeClr val="dk1"/>
                </a:solidFill>
              </a:defRPr>
            </a:lvl3pPr>
            <a:lvl4pPr indent="0">
              <a:defRPr sz="1100">
                <a:solidFill>
                  <a:schemeClr val="dk1"/>
                </a:solidFill>
              </a:defRPr>
            </a:lvl4pPr>
            <a:lvl5pPr indent="0">
              <a:defRPr sz="1100">
                <a:solidFill>
                  <a:schemeClr val="dk1"/>
                </a:solidFill>
              </a:defRPr>
            </a:lvl5pPr>
            <a:lvl6pPr indent="0">
              <a:defRPr sz="1100">
                <a:solidFill>
                  <a:schemeClr val="dk1"/>
                </a:solidFill>
              </a:defRPr>
            </a:lvl6pPr>
            <a:lvl7pPr indent="0">
              <a:defRPr sz="1100">
                <a:solidFill>
                  <a:schemeClr val="dk1"/>
                </a:solidFill>
              </a:defRPr>
            </a:lvl7pPr>
            <a:lvl8pPr indent="0">
              <a:defRPr sz="1100">
                <a:solidFill>
                  <a:schemeClr val="dk1"/>
                </a:solidFill>
              </a:defRPr>
            </a:lvl8pPr>
            <a:lvl9pPr indent="0">
              <a:defRPr sz="1100">
                <a:solidFill>
                  <a:schemeClr val="dk1"/>
                </a:solidFill>
              </a:defRPr>
            </a:lvl9pPr>
          </a:lstStyle>
          <a:p>
            <a:r>
              <a:rPr lang="es-CO" dirty="0">
                <a:solidFill>
                  <a:schemeClr val="tx1"/>
                </a:solidFill>
              </a:rPr>
              <a:t>Gestión del Conocimiento y la Innovación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71812689-4302-E8FF-7DE8-9A367AF72260}"/>
              </a:ext>
            </a:extLst>
          </p:cNvPr>
          <p:cNvSpPr txBox="1"/>
          <p:nvPr/>
        </p:nvSpPr>
        <p:spPr>
          <a:xfrm>
            <a:off x="9288085" y="5598300"/>
            <a:ext cx="1892532" cy="684000"/>
          </a:xfrm>
          <a:prstGeom prst="rect">
            <a:avLst/>
          </a:prstGeom>
          <a:solidFill>
            <a:srgbClr val="FF8529"/>
          </a:solidFill>
          <a:ln>
            <a:noFill/>
          </a:ln>
          <a:effectLst>
            <a:glow rad="63500">
              <a:srgbClr val="70AD47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txBody>
          <a:bodyPr spcFirstLastPara="0" vert="horz" wrap="square" lIns="19050" tIns="19050" rIns="19050" bIns="19050" numCol="1" spcCol="1270" anchor="ctr" anchorCtr="0">
            <a:noAutofit/>
          </a:bodyPr>
          <a:lstStyle>
            <a:defPPr>
              <a:defRPr lang="es-CO"/>
            </a:defPPr>
            <a:lvl1pPr marR="0" lvl="0" indent="0" algn="ctr" defTabSz="222250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indent="0">
              <a:defRPr sz="1100">
                <a:solidFill>
                  <a:schemeClr val="dk1"/>
                </a:solidFill>
              </a:defRPr>
            </a:lvl2pPr>
            <a:lvl3pPr indent="0">
              <a:defRPr sz="1100">
                <a:solidFill>
                  <a:schemeClr val="dk1"/>
                </a:solidFill>
              </a:defRPr>
            </a:lvl3pPr>
            <a:lvl4pPr indent="0">
              <a:defRPr sz="1100">
                <a:solidFill>
                  <a:schemeClr val="dk1"/>
                </a:solidFill>
              </a:defRPr>
            </a:lvl4pPr>
            <a:lvl5pPr indent="0">
              <a:defRPr sz="1100">
                <a:solidFill>
                  <a:schemeClr val="dk1"/>
                </a:solidFill>
              </a:defRPr>
            </a:lvl5pPr>
            <a:lvl6pPr indent="0">
              <a:defRPr sz="1100">
                <a:solidFill>
                  <a:schemeClr val="dk1"/>
                </a:solidFill>
              </a:defRPr>
            </a:lvl6pPr>
            <a:lvl7pPr indent="0">
              <a:defRPr sz="1100">
                <a:solidFill>
                  <a:schemeClr val="dk1"/>
                </a:solidFill>
              </a:defRPr>
            </a:lvl7pPr>
            <a:lvl8pPr indent="0">
              <a:defRPr sz="1100">
                <a:solidFill>
                  <a:schemeClr val="dk1"/>
                </a:solidFill>
              </a:defRPr>
            </a:lvl8pPr>
            <a:lvl9pPr indent="0">
              <a:defRPr sz="1100">
                <a:solidFill>
                  <a:schemeClr val="dk1"/>
                </a:solidFill>
              </a:defRPr>
            </a:lvl9pPr>
          </a:lstStyle>
          <a:p>
            <a:r>
              <a:rPr lang="es-CO" sz="1800" dirty="0">
                <a:solidFill>
                  <a:schemeClr val="tx1"/>
                </a:solidFill>
              </a:rPr>
              <a:t>Control Interno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EAB48292-2E6E-5C76-7D32-C90DC0467D89}"/>
              </a:ext>
            </a:extLst>
          </p:cNvPr>
          <p:cNvSpPr txBox="1"/>
          <p:nvPr/>
        </p:nvSpPr>
        <p:spPr>
          <a:xfrm>
            <a:off x="3546765" y="270558"/>
            <a:ext cx="1318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MIPG</a:t>
            </a:r>
            <a:endParaRPr lang="es-CO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DDFF189F-F55D-9F02-C185-0AD23813A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818" y="19266"/>
            <a:ext cx="2078182" cy="96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9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0" grpId="0" animBg="1"/>
      <p:bldP spid="23" grpId="0" animBg="1"/>
      <p:bldP spid="24" grpId="0" animBg="1"/>
      <p:bldP spid="27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3" grpId="0" animBg="1"/>
      <p:bldP spid="44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95BED00-332C-F8DF-12FF-E1B7D8E0AAD5}"/>
              </a:ext>
            </a:extLst>
          </p:cNvPr>
          <p:cNvSpPr txBox="1"/>
          <p:nvPr/>
        </p:nvSpPr>
        <p:spPr>
          <a:xfrm>
            <a:off x="166139" y="67525"/>
            <a:ext cx="4381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TEMA 2: % Cumplimiento Plan de Acción MIPG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857" y="1825221"/>
            <a:ext cx="7837714" cy="483833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51693"/>
            <a:ext cx="12003314" cy="9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58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0266DFA-7B9E-E7CF-49E7-A5D0B1E74E9D}"/>
              </a:ext>
            </a:extLst>
          </p:cNvPr>
          <p:cNvSpPr txBox="1"/>
          <p:nvPr/>
        </p:nvSpPr>
        <p:spPr>
          <a:xfrm>
            <a:off x="0" y="241081"/>
            <a:ext cx="5430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TEMA 2: Actividades a Implementar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7" y="1795390"/>
            <a:ext cx="12126533" cy="25588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672557B-B5B0-6184-322B-1678DCA819F6}"/>
              </a:ext>
            </a:extLst>
          </p:cNvPr>
          <p:cNvSpPr txBox="1"/>
          <p:nvPr/>
        </p:nvSpPr>
        <p:spPr>
          <a:xfrm>
            <a:off x="1294127" y="1210615"/>
            <a:ext cx="1884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806065" algn="ctr"/>
                <a:tab pos="5612130" algn="r"/>
              </a:tabLst>
            </a:pPr>
            <a:r>
              <a:rPr lang="es-CO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ENERO</a:t>
            </a:r>
            <a:endParaRPr lang="es-CO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0468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Rojo naranja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D0D82606-0ACE-4258-B306-33D7937060E0}" vid="{DE0FA444-D0FB-4DF1-9F09-6CD85FEBF56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TM02900688[[fn=Faceta]]</Template>
  <TotalTime>4131</TotalTime>
  <Words>312</Words>
  <Application>Microsoft Office PowerPoint</Application>
  <PresentationFormat>Panorámica</PresentationFormat>
  <Paragraphs>72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Google Sans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Comunicaciones 2</dc:creator>
  <cp:lastModifiedBy>Carlos Andrés Bustos Nova</cp:lastModifiedBy>
  <cp:revision>61</cp:revision>
  <dcterms:created xsi:type="dcterms:W3CDTF">2022-04-05T16:21:06Z</dcterms:created>
  <dcterms:modified xsi:type="dcterms:W3CDTF">2024-01-23T22:02:25Z</dcterms:modified>
</cp:coreProperties>
</file>